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5" r:id="rId2"/>
    <p:sldId id="276" r:id="rId3"/>
    <p:sldId id="266" r:id="rId4"/>
    <p:sldId id="262" r:id="rId5"/>
    <p:sldId id="267" r:id="rId6"/>
    <p:sldId id="270" r:id="rId7"/>
    <p:sldId id="263" r:id="rId8"/>
    <p:sldId id="271" r:id="rId9"/>
    <p:sldId id="264" r:id="rId10"/>
    <p:sldId id="268" r:id="rId11"/>
    <p:sldId id="272" r:id="rId12"/>
    <p:sldId id="265" r:id="rId13"/>
    <p:sldId id="273" r:id="rId14"/>
    <p:sldId id="269" r:id="rId15"/>
    <p:sldId id="274"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8F8"/>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342" autoAdjust="0"/>
    <p:restoredTop sz="94660"/>
  </p:normalViewPr>
  <p:slideViewPr>
    <p:cSldViewPr>
      <p:cViewPr>
        <p:scale>
          <a:sx n="70" d="100"/>
          <a:sy n="70" d="100"/>
        </p:scale>
        <p:origin x="-600"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38589-D235-4EC6-B1CB-E6583E760C60}" type="datetimeFigureOut">
              <a:rPr lang="fr-FR" smtClean="0"/>
              <a:t>19/01/2017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3D70F-CF8D-43F5-A052-36AA5CF7D327}" type="slidenum">
              <a:rPr lang="fr-FR" smtClean="0"/>
              <a:t>‹#›</a:t>
            </a:fld>
            <a:endParaRPr lang="fr-FR"/>
          </a:p>
        </p:txBody>
      </p:sp>
    </p:spTree>
    <p:extLst>
      <p:ext uri="{BB962C8B-B14F-4D97-AF65-F5344CB8AC3E}">
        <p14:creationId xmlns:p14="http://schemas.microsoft.com/office/powerpoint/2010/main" val="132665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214280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408876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365666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1906974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255813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199712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32131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155444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54872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115212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785E19F-0ABC-4CD7-8D00-E8C668F5902F}" type="slidenum">
              <a:rPr lang="fr-FR" smtClean="0"/>
              <a:t>‹#›</a:t>
            </a:fld>
            <a:endParaRPr lang="fr-FR"/>
          </a:p>
        </p:txBody>
      </p:sp>
    </p:spTree>
    <p:extLst>
      <p:ext uri="{BB962C8B-B14F-4D97-AF65-F5344CB8AC3E}">
        <p14:creationId xmlns:p14="http://schemas.microsoft.com/office/powerpoint/2010/main" val="283929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5E19F-0ABC-4CD7-8D00-E8C668F5902F}" type="slidenum">
              <a:rPr lang="fr-FR" smtClean="0"/>
              <a:t>‹#›</a:t>
            </a:fld>
            <a:endParaRPr lang="fr-FR"/>
          </a:p>
        </p:txBody>
      </p:sp>
    </p:spTree>
    <p:extLst>
      <p:ext uri="{BB962C8B-B14F-4D97-AF65-F5344CB8AC3E}">
        <p14:creationId xmlns:p14="http://schemas.microsoft.com/office/powerpoint/2010/main" val="8403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 Id="rId4"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1</a:t>
            </a:fld>
            <a:endParaRPr lang="fr-FR"/>
          </a:p>
        </p:txBody>
      </p:sp>
      <p:sp>
        <p:nvSpPr>
          <p:cNvPr id="5" name="TextBox 4"/>
          <p:cNvSpPr txBox="1"/>
          <p:nvPr/>
        </p:nvSpPr>
        <p:spPr>
          <a:xfrm>
            <a:off x="1331640" y="1340768"/>
            <a:ext cx="6480720" cy="2800767"/>
          </a:xfrm>
          <a:prstGeom prst="rect">
            <a:avLst/>
          </a:prstGeom>
          <a:noFill/>
        </p:spPr>
        <p:txBody>
          <a:bodyPr wrap="square" rtlCol="0">
            <a:spAutoFit/>
          </a:bodyPr>
          <a:lstStyle/>
          <a:p>
            <a:pPr algn="ctr"/>
            <a:r>
              <a:rPr lang="fr-FR" sz="4400" dirty="0" smtClean="0">
                <a:solidFill>
                  <a:srgbClr val="FF0000"/>
                </a:solidFill>
                <a:latin typeface="Comic Sans MS" panose="030F0702030302020204" pitchFamily="66" charset="0"/>
              </a:rPr>
              <a:t>Hall A Collaboration</a:t>
            </a:r>
          </a:p>
          <a:p>
            <a:pPr algn="ctr"/>
            <a:r>
              <a:rPr lang="fr-FR" sz="4400" dirty="0" smtClean="0">
                <a:solidFill>
                  <a:srgbClr val="FF0000"/>
                </a:solidFill>
                <a:latin typeface="Comic Sans MS" panose="030F0702030302020204" pitchFamily="66" charset="0"/>
              </a:rPr>
              <a:t>Business Meeting</a:t>
            </a:r>
          </a:p>
          <a:p>
            <a:pPr algn="ctr"/>
            <a:endParaRPr lang="fr-FR" sz="4400" dirty="0">
              <a:solidFill>
                <a:srgbClr val="FF0000"/>
              </a:solidFill>
              <a:latin typeface="Comic Sans MS" panose="030F0702030302020204" pitchFamily="66" charset="0"/>
            </a:endParaRPr>
          </a:p>
          <a:p>
            <a:pPr algn="ctr"/>
            <a:r>
              <a:rPr lang="fr-FR" sz="4400" dirty="0" smtClean="0">
                <a:latin typeface="Comic Sans MS" panose="030F0702030302020204" pitchFamily="66" charset="0"/>
              </a:rPr>
              <a:t>Jan 19, 2017</a:t>
            </a:r>
            <a:endParaRPr lang="en-US" sz="4400" dirty="0">
              <a:latin typeface="Comic Sans MS" panose="030F0702030302020204" pitchFamily="66" charset="0"/>
            </a:endParaRPr>
          </a:p>
        </p:txBody>
      </p:sp>
    </p:spTree>
    <p:extLst>
      <p:ext uri="{BB962C8B-B14F-4D97-AF65-F5344CB8AC3E}">
        <p14:creationId xmlns:p14="http://schemas.microsoft.com/office/powerpoint/2010/main" val="1524448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10</a:t>
            </a:fld>
            <a:endParaRPr lang="fr-FR"/>
          </a:p>
        </p:txBody>
      </p:sp>
      <p:sp>
        <p:nvSpPr>
          <p:cNvPr id="5" name="TextBox 4"/>
          <p:cNvSpPr txBox="1"/>
          <p:nvPr/>
        </p:nvSpPr>
        <p:spPr>
          <a:xfrm>
            <a:off x="35496" y="117084"/>
            <a:ext cx="9001000" cy="6740307"/>
          </a:xfrm>
          <a:prstGeom prst="rect">
            <a:avLst/>
          </a:prstGeom>
          <a:noFill/>
        </p:spPr>
        <p:txBody>
          <a:bodyPr wrap="square" rtlCol="0">
            <a:spAutoFit/>
          </a:bodyPr>
          <a:lstStyle/>
          <a:p>
            <a:r>
              <a:rPr lang="fr-FR" b="1" dirty="0" err="1" smtClean="0">
                <a:solidFill>
                  <a:srgbClr val="FF0000"/>
                </a:solidFill>
              </a:rPr>
              <a:t>Comments</a:t>
            </a:r>
            <a:r>
              <a:rPr lang="fr-FR" b="1" dirty="0" smtClean="0">
                <a:solidFill>
                  <a:srgbClr val="FF0000"/>
                </a:solidFill>
              </a:rPr>
              <a:t>:</a:t>
            </a:r>
          </a:p>
          <a:p>
            <a:endParaRPr lang="fr-FR" dirty="0" smtClean="0"/>
          </a:p>
          <a:p>
            <a:pPr marL="285750" indent="-285750">
              <a:buFont typeface="Wingdings" panose="05000000000000000000" pitchFamily="2" charset="2"/>
              <a:buChar char="Ø"/>
            </a:pPr>
            <a:r>
              <a:rPr lang="en-US" dirty="0"/>
              <a:t>I only submit papers/proposals/proceedings to the CC for review if and when I am seeking "Hall A Collaboration" endorsement and/or authorship on said </a:t>
            </a:r>
            <a:r>
              <a:rPr lang="en-US" dirty="0" smtClean="0"/>
              <a:t>documents</a:t>
            </a:r>
          </a:p>
          <a:p>
            <a:pPr marL="285750" indent="-285750">
              <a:buFont typeface="Wingdings" panose="05000000000000000000" pitchFamily="2" charset="2"/>
              <a:buChar char="Ø"/>
            </a:pPr>
            <a:r>
              <a:rPr lang="en-US" dirty="0">
                <a:solidFill>
                  <a:srgbClr val="2508F8"/>
                </a:solidFill>
              </a:rPr>
              <a:t>Proposals, yes always. Papers, wasn't aware that was a request. </a:t>
            </a:r>
            <a:endParaRPr lang="en-US" dirty="0" smtClean="0">
              <a:solidFill>
                <a:srgbClr val="2508F8"/>
              </a:solidFill>
            </a:endParaRPr>
          </a:p>
          <a:p>
            <a:pPr marL="285750" indent="-285750">
              <a:buFont typeface="Wingdings" panose="05000000000000000000" pitchFamily="2" charset="2"/>
              <a:buChar char="Ø"/>
            </a:pPr>
            <a:r>
              <a:rPr lang="en-US" dirty="0"/>
              <a:t>I think an important role of the CC is to work on the issue of being able to contact users when a publication is submitted in their </a:t>
            </a:r>
            <a:r>
              <a:rPr lang="en-US" dirty="0" smtClean="0"/>
              <a:t>names</a:t>
            </a:r>
          </a:p>
          <a:p>
            <a:pPr marL="285750" indent="-285750">
              <a:buFont typeface="Wingdings" panose="05000000000000000000" pitchFamily="2" charset="2"/>
              <a:buChar char="Ø"/>
            </a:pPr>
            <a:r>
              <a:rPr lang="en-US" dirty="0" smtClean="0">
                <a:solidFill>
                  <a:srgbClr val="2508F8"/>
                </a:solidFill>
              </a:rPr>
              <a:t>I'm </a:t>
            </a:r>
            <a:r>
              <a:rPr lang="en-US" dirty="0">
                <a:solidFill>
                  <a:srgbClr val="2508F8"/>
                </a:solidFill>
              </a:rPr>
              <a:t>not always in a position to make the decision (other spokespersons </a:t>
            </a:r>
            <a:r>
              <a:rPr lang="en-US" dirty="0" err="1">
                <a:solidFill>
                  <a:srgbClr val="2508F8"/>
                </a:solidFill>
              </a:rPr>
              <a:t>etc</a:t>
            </a:r>
            <a:r>
              <a:rPr lang="en-US" dirty="0" smtClean="0">
                <a:solidFill>
                  <a:srgbClr val="2508F8"/>
                </a:solidFill>
              </a:rPr>
              <a:t>).</a:t>
            </a:r>
          </a:p>
          <a:p>
            <a:pPr marL="285750" indent="-285750">
              <a:buFont typeface="Wingdings" panose="05000000000000000000" pitchFamily="2" charset="2"/>
              <a:buChar char="Ø"/>
            </a:pPr>
            <a:r>
              <a:rPr lang="en-US" dirty="0"/>
              <a:t>As a Hall C staff member, I haven't been part of the Hall A process in the past</a:t>
            </a:r>
            <a:r>
              <a:rPr lang="en-US" dirty="0" smtClean="0"/>
              <a:t>.</a:t>
            </a:r>
          </a:p>
          <a:p>
            <a:pPr marL="285750" indent="-285750">
              <a:buFont typeface="Wingdings" panose="05000000000000000000" pitchFamily="2" charset="2"/>
              <a:buChar char="Ø"/>
            </a:pPr>
            <a:r>
              <a:rPr lang="en-US" dirty="0">
                <a:solidFill>
                  <a:srgbClr val="2508F8"/>
                </a:solidFill>
              </a:rPr>
              <a:t>We have always submitted our papers to the Hall A mailing list, and assumed that that makes it to the CC</a:t>
            </a:r>
            <a:r>
              <a:rPr lang="en-US" dirty="0" smtClean="0">
                <a:solidFill>
                  <a:srgbClr val="2508F8"/>
                </a:solidFill>
              </a:rPr>
              <a:t>!</a:t>
            </a:r>
          </a:p>
          <a:p>
            <a:pPr marL="285750" indent="-285750">
              <a:buFont typeface="Wingdings" panose="05000000000000000000" pitchFamily="2" charset="2"/>
              <a:buChar char="Ø"/>
            </a:pPr>
            <a:r>
              <a:rPr lang="en-US" dirty="0" smtClean="0"/>
              <a:t>Not </a:t>
            </a:r>
            <a:r>
              <a:rPr lang="en-US" dirty="0"/>
              <a:t>a principal author in any Hall A projects. As its name clearly states, the CC should only coordinate collaboration work, which basically involves the three items checked as answers to the question on the role. Otherwise, it should change its name and nature to be a steering committee or a board of directors or some other type of </a:t>
            </a:r>
            <a:r>
              <a:rPr lang="en-US" dirty="0" smtClean="0"/>
              <a:t>body.</a:t>
            </a:r>
          </a:p>
          <a:p>
            <a:pPr marL="285750" indent="-285750">
              <a:buFont typeface="Wingdings" panose="05000000000000000000" pitchFamily="2" charset="2"/>
              <a:buChar char="Ø"/>
            </a:pPr>
            <a:r>
              <a:rPr lang="en-US" dirty="0">
                <a:solidFill>
                  <a:srgbClr val="2508F8"/>
                </a:solidFill>
              </a:rPr>
              <a:t>Do abstracts for conferences also need to be considered</a:t>
            </a:r>
            <a:r>
              <a:rPr lang="en-US" dirty="0" smtClean="0">
                <a:solidFill>
                  <a:srgbClr val="2508F8"/>
                </a:solidFill>
              </a:rPr>
              <a:t>?</a:t>
            </a:r>
          </a:p>
          <a:p>
            <a:pPr marL="285750" indent="-285750">
              <a:buFont typeface="Wingdings" panose="05000000000000000000" pitchFamily="2" charset="2"/>
              <a:buChar char="Ø"/>
            </a:pPr>
            <a:r>
              <a:rPr lang="en-US" dirty="0"/>
              <a:t>Only submit proposals to CC for </a:t>
            </a:r>
            <a:r>
              <a:rPr lang="en-US" dirty="0" smtClean="0"/>
              <a:t>review</a:t>
            </a:r>
          </a:p>
          <a:p>
            <a:pPr marL="285750" indent="-285750">
              <a:buFont typeface="Wingdings" panose="05000000000000000000" pitchFamily="2" charset="2"/>
              <a:buChar char="Ø"/>
            </a:pPr>
            <a:r>
              <a:rPr lang="en-US" dirty="0">
                <a:solidFill>
                  <a:srgbClr val="2508F8"/>
                </a:solidFill>
              </a:rPr>
              <a:t>Proposals, but not papers or proceedings</a:t>
            </a:r>
            <a:r>
              <a:rPr lang="en-US" dirty="0" smtClean="0">
                <a:solidFill>
                  <a:srgbClr val="2508F8"/>
                </a:solidFill>
              </a:rPr>
              <a:t>.</a:t>
            </a:r>
          </a:p>
          <a:p>
            <a:pPr marL="285750" indent="-285750">
              <a:buFont typeface="Wingdings" panose="05000000000000000000" pitchFamily="2" charset="2"/>
              <a:buChar char="Ø"/>
            </a:pPr>
            <a:r>
              <a:rPr lang="en-US" dirty="0"/>
              <a:t>W</a:t>
            </a:r>
            <a:r>
              <a:rPr lang="en-US" dirty="0" smtClean="0"/>
              <a:t>hen </a:t>
            </a:r>
            <a:r>
              <a:rPr lang="en-US" dirty="0"/>
              <a:t>I was a student I used to submit abstracts for APS/DNP talks for approval and rarely heard any comments from people outside the experiment</a:t>
            </a:r>
            <a:r>
              <a:rPr lang="en-US" dirty="0" smtClean="0"/>
              <a:t>.</a:t>
            </a:r>
          </a:p>
          <a:p>
            <a:pPr marL="285750" indent="-285750">
              <a:buFont typeface="Wingdings" panose="05000000000000000000" pitchFamily="2" charset="2"/>
              <a:buChar char="Ø"/>
            </a:pPr>
            <a:r>
              <a:rPr lang="en-US" dirty="0">
                <a:solidFill>
                  <a:srgbClr val="2508F8"/>
                </a:solidFill>
              </a:rPr>
              <a:t>It is not that </a:t>
            </a:r>
            <a:r>
              <a:rPr lang="en-US" dirty="0" smtClean="0">
                <a:solidFill>
                  <a:srgbClr val="2508F8"/>
                </a:solidFill>
              </a:rPr>
              <a:t>important</a:t>
            </a:r>
          </a:p>
          <a:p>
            <a:pPr marL="285750" indent="-285750">
              <a:buFont typeface="Wingdings" panose="05000000000000000000" pitchFamily="2" charset="2"/>
              <a:buChar char="Ø"/>
            </a:pPr>
            <a:r>
              <a:rPr lang="fr-FR" dirty="0"/>
              <a:t>No </a:t>
            </a:r>
            <a:r>
              <a:rPr lang="fr-FR" dirty="0" err="1"/>
              <a:t>paper</a:t>
            </a:r>
            <a:r>
              <a:rPr lang="fr-FR" dirty="0"/>
              <a:t> </a:t>
            </a:r>
            <a:r>
              <a:rPr lang="fr-FR" dirty="0" err="1"/>
              <a:t>published</a:t>
            </a:r>
            <a:r>
              <a:rPr lang="fr-FR" dirty="0"/>
              <a:t> </a:t>
            </a:r>
            <a:r>
              <a:rPr lang="fr-FR" dirty="0" err="1"/>
              <a:t>yet</a:t>
            </a:r>
            <a:endParaRPr lang="fr-FR" dirty="0"/>
          </a:p>
          <a:p>
            <a:pPr marL="285750" indent="-285750">
              <a:buFont typeface="Wingdings" panose="05000000000000000000" pitchFamily="2" charset="2"/>
              <a:buChar char="Ø"/>
            </a:pPr>
            <a:r>
              <a:rPr lang="fr-FR" dirty="0" err="1">
                <a:solidFill>
                  <a:srgbClr val="2508F8"/>
                </a:solidFill>
              </a:rPr>
              <a:t>Sometimes</a:t>
            </a:r>
            <a:r>
              <a:rPr lang="fr-FR" dirty="0">
                <a:solidFill>
                  <a:srgbClr val="2508F8"/>
                </a:solidFill>
              </a:rPr>
              <a:t> </a:t>
            </a:r>
            <a:r>
              <a:rPr lang="fr-FR" dirty="0" err="1">
                <a:solidFill>
                  <a:srgbClr val="2508F8"/>
                </a:solidFill>
              </a:rPr>
              <a:t>forget</a:t>
            </a:r>
            <a:endParaRPr lang="fr-FR" dirty="0">
              <a:solidFill>
                <a:srgbClr val="2508F8"/>
              </a:solidFill>
            </a:endParaRPr>
          </a:p>
          <a:p>
            <a:pPr marL="285750" indent="-285750">
              <a:buFont typeface="Wingdings" panose="05000000000000000000" pitchFamily="2" charset="2"/>
              <a:buChar char="Ø"/>
            </a:pPr>
            <a:endParaRPr lang="fr-FR" dirty="0"/>
          </a:p>
        </p:txBody>
      </p:sp>
    </p:spTree>
    <p:extLst>
      <p:ext uri="{BB962C8B-B14F-4D97-AF65-F5344CB8AC3E}">
        <p14:creationId xmlns:p14="http://schemas.microsoft.com/office/powerpoint/2010/main" val="1180949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en-US" smtClean="0"/>
              <a:t>11</a:t>
            </a:fld>
            <a:endParaRPr lang="en-US" dirty="0"/>
          </a:p>
        </p:txBody>
      </p:sp>
      <p:sp>
        <p:nvSpPr>
          <p:cNvPr id="6" name="TextBox 5"/>
          <p:cNvSpPr txBox="1"/>
          <p:nvPr/>
        </p:nvSpPr>
        <p:spPr>
          <a:xfrm>
            <a:off x="251520" y="116632"/>
            <a:ext cx="8640960" cy="523220"/>
          </a:xfrm>
          <a:prstGeom prst="rect">
            <a:avLst/>
          </a:prstGeom>
          <a:noFill/>
        </p:spPr>
        <p:txBody>
          <a:bodyPr wrap="square" rtlCol="0">
            <a:spAutoFit/>
          </a:bodyPr>
          <a:lstStyle/>
          <a:p>
            <a:pPr algn="ctr"/>
            <a:r>
              <a:rPr lang="en-US" sz="2800" dirty="0" smtClean="0">
                <a:solidFill>
                  <a:srgbClr val="FF0000"/>
                </a:solidFill>
              </a:rPr>
              <a:t>CC role: CC consensus and proposals</a:t>
            </a:r>
            <a:endParaRPr lang="en-US" sz="2800" dirty="0">
              <a:solidFill>
                <a:srgbClr val="FF0000"/>
              </a:solidFill>
            </a:endParaRPr>
          </a:p>
        </p:txBody>
      </p:sp>
      <p:cxnSp>
        <p:nvCxnSpPr>
          <p:cNvPr id="7" name="Straight Connector 6"/>
          <p:cNvCxnSpPr/>
          <p:nvPr/>
        </p:nvCxnSpPr>
        <p:spPr>
          <a:xfrm>
            <a:off x="251520" y="692696"/>
            <a:ext cx="8640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9512" y="1052736"/>
            <a:ext cx="8928992" cy="1200329"/>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Submission of papers to CC does not seem important to the Collaboration</a:t>
            </a:r>
          </a:p>
          <a:p>
            <a:pPr marL="285750" indent="-285750">
              <a:buFont typeface="Wingdings" panose="05000000000000000000" pitchFamily="2" charset="2"/>
              <a:buChar char="Ø"/>
            </a:pPr>
            <a:r>
              <a:rPr lang="en-US" dirty="0" smtClean="0"/>
              <a:t>Hall A endorsement (and so CC submission) is requested primarily for new proposals</a:t>
            </a:r>
          </a:p>
          <a:p>
            <a:pPr marL="285750" indent="-285750">
              <a:buFont typeface="Wingdings" panose="05000000000000000000" pitchFamily="2" charset="2"/>
              <a:buChar char="Ø"/>
            </a:pPr>
            <a:r>
              <a:rPr lang="en-US" dirty="0" smtClean="0"/>
              <a:t>No additional role of the CC suggested by the Collaboration</a:t>
            </a:r>
          </a:p>
          <a:p>
            <a:pPr marL="285750" indent="-285750">
              <a:buFont typeface="Wingdings" panose="05000000000000000000" pitchFamily="2" charset="2"/>
              <a:buChar char="Ø"/>
            </a:pPr>
            <a:r>
              <a:rPr lang="en-US" dirty="0" smtClean="0"/>
              <a:t>In practice, the CC receives very few requests (of any kind: papers/proposals/proceedings)</a:t>
            </a:r>
          </a:p>
        </p:txBody>
      </p:sp>
      <p:sp>
        <p:nvSpPr>
          <p:cNvPr id="9" name="TextBox 8"/>
          <p:cNvSpPr txBox="1"/>
          <p:nvPr/>
        </p:nvSpPr>
        <p:spPr>
          <a:xfrm>
            <a:off x="251520" y="3092767"/>
            <a:ext cx="8640960" cy="1477328"/>
          </a:xfrm>
          <a:prstGeom prst="rect">
            <a:avLst/>
          </a:prstGeom>
          <a:noFill/>
        </p:spPr>
        <p:txBody>
          <a:bodyPr wrap="square" rtlCol="0">
            <a:spAutoFit/>
          </a:bodyPr>
          <a:lstStyle/>
          <a:p>
            <a:r>
              <a:rPr lang="en-US" b="1" dirty="0" smtClean="0">
                <a:solidFill>
                  <a:srgbClr val="2508F8"/>
                </a:solidFill>
              </a:rPr>
              <a:t>Proposal:</a:t>
            </a:r>
          </a:p>
          <a:p>
            <a:endParaRPr lang="en-US" b="1" dirty="0" smtClean="0">
              <a:solidFill>
                <a:srgbClr val="2508F8"/>
              </a:solidFill>
            </a:endParaRPr>
          </a:p>
          <a:p>
            <a:pPr marL="285750" indent="-285750">
              <a:buFont typeface="Wingdings" panose="05000000000000000000" pitchFamily="2" charset="2"/>
              <a:buChar char="Ø"/>
            </a:pPr>
            <a:r>
              <a:rPr lang="en-US" dirty="0" smtClean="0"/>
              <a:t>Charter states that CC should review all papers claiming Hall A Collaboration authorship.</a:t>
            </a:r>
          </a:p>
          <a:p>
            <a:pPr marL="285750" indent="-285750">
              <a:buFont typeface="Wingdings" panose="05000000000000000000" pitchFamily="2" charset="2"/>
              <a:buChar char="Ø"/>
            </a:pPr>
            <a:r>
              <a:rPr lang="en-US" dirty="0" smtClean="0"/>
              <a:t>The CC will remind the collaboration to submit papers/proposals/proceedings.</a:t>
            </a:r>
          </a:p>
          <a:p>
            <a:pPr marL="285750" indent="-285750">
              <a:buFont typeface="Wingdings" panose="05000000000000000000" pitchFamily="2" charset="2"/>
              <a:buChar char="Ø"/>
            </a:pPr>
            <a:r>
              <a:rPr lang="en-US" dirty="0" smtClean="0"/>
              <a:t>Charter could be modified if this is no longer felt a need within the Collaboration.</a:t>
            </a:r>
          </a:p>
        </p:txBody>
      </p:sp>
    </p:spTree>
    <p:extLst>
      <p:ext uri="{BB962C8B-B14F-4D97-AF65-F5344CB8AC3E}">
        <p14:creationId xmlns:p14="http://schemas.microsoft.com/office/powerpoint/2010/main" val="36439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12</a:t>
            </a:fld>
            <a:endParaRPr lang="fr-F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6030167" cy="3496163"/>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3952470"/>
            <a:ext cx="6392167" cy="2905530"/>
          </a:xfrm>
          <a:prstGeom prst="rect">
            <a:avLst/>
          </a:prstGeom>
        </p:spPr>
      </p:pic>
    </p:spTree>
    <p:extLst>
      <p:ext uri="{BB962C8B-B14F-4D97-AF65-F5344CB8AC3E}">
        <p14:creationId xmlns:p14="http://schemas.microsoft.com/office/powerpoint/2010/main" val="4161619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en-US" smtClean="0"/>
              <a:t>13</a:t>
            </a:fld>
            <a:endParaRPr lang="en-US" dirty="0"/>
          </a:p>
        </p:txBody>
      </p:sp>
      <p:sp>
        <p:nvSpPr>
          <p:cNvPr id="6" name="TextBox 5"/>
          <p:cNvSpPr txBox="1"/>
          <p:nvPr/>
        </p:nvSpPr>
        <p:spPr>
          <a:xfrm>
            <a:off x="251520" y="116632"/>
            <a:ext cx="8640960" cy="523220"/>
          </a:xfrm>
          <a:prstGeom prst="rect">
            <a:avLst/>
          </a:prstGeom>
          <a:noFill/>
        </p:spPr>
        <p:txBody>
          <a:bodyPr wrap="square" rtlCol="0">
            <a:spAutoFit/>
          </a:bodyPr>
          <a:lstStyle/>
          <a:p>
            <a:pPr algn="ctr"/>
            <a:r>
              <a:rPr lang="en-US" sz="2800" dirty="0" smtClean="0">
                <a:solidFill>
                  <a:srgbClr val="FF0000"/>
                </a:solidFill>
              </a:rPr>
              <a:t>Documentation: CC consensus and proposals</a:t>
            </a:r>
            <a:endParaRPr lang="en-US" sz="2800" dirty="0">
              <a:solidFill>
                <a:srgbClr val="FF0000"/>
              </a:solidFill>
            </a:endParaRPr>
          </a:p>
        </p:txBody>
      </p:sp>
      <p:cxnSp>
        <p:nvCxnSpPr>
          <p:cNvPr id="7" name="Straight Connector 6"/>
          <p:cNvCxnSpPr/>
          <p:nvPr/>
        </p:nvCxnSpPr>
        <p:spPr>
          <a:xfrm>
            <a:off x="251520" y="692696"/>
            <a:ext cx="8640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9512" y="1052736"/>
            <a:ext cx="8928992" cy="646331"/>
          </a:xfrm>
          <a:prstGeom prst="rect">
            <a:avLst/>
          </a:prstGeom>
          <a:noFill/>
        </p:spPr>
        <p:txBody>
          <a:bodyPr wrap="square" rtlCol="0">
            <a:spAutoFit/>
          </a:bodyPr>
          <a:lstStyle/>
          <a:p>
            <a:pPr marL="285750" indent="-285750">
              <a:buFont typeface="Wingdings" panose="05000000000000000000" pitchFamily="2" charset="2"/>
              <a:buChar char="Ø"/>
            </a:pPr>
            <a:r>
              <a:rPr lang="en-US" dirty="0"/>
              <a:t>D</a:t>
            </a:r>
            <a:r>
              <a:rPr lang="en-US" dirty="0" smtClean="0"/>
              <a:t>ocumentation needs to be updated</a:t>
            </a:r>
          </a:p>
          <a:p>
            <a:pPr marL="285750" indent="-285750">
              <a:buFont typeface="Wingdings" panose="05000000000000000000" pitchFamily="2" charset="2"/>
              <a:buChar char="Ø"/>
            </a:pPr>
            <a:r>
              <a:rPr lang="en-US" dirty="0" smtClean="0"/>
              <a:t>A large number of the collaborators (who reply to the survey) are willing to help !</a:t>
            </a:r>
          </a:p>
        </p:txBody>
      </p:sp>
      <p:sp>
        <p:nvSpPr>
          <p:cNvPr id="9" name="TextBox 8"/>
          <p:cNvSpPr txBox="1"/>
          <p:nvPr/>
        </p:nvSpPr>
        <p:spPr>
          <a:xfrm>
            <a:off x="251520" y="3092767"/>
            <a:ext cx="8640960" cy="1477328"/>
          </a:xfrm>
          <a:prstGeom prst="rect">
            <a:avLst/>
          </a:prstGeom>
          <a:noFill/>
        </p:spPr>
        <p:txBody>
          <a:bodyPr wrap="square" rtlCol="0">
            <a:spAutoFit/>
          </a:bodyPr>
          <a:lstStyle/>
          <a:p>
            <a:r>
              <a:rPr lang="en-US" b="1" dirty="0" smtClean="0">
                <a:solidFill>
                  <a:srgbClr val="2508F8"/>
                </a:solidFill>
              </a:rPr>
              <a:t>Proposal:</a:t>
            </a:r>
          </a:p>
          <a:p>
            <a:endParaRPr lang="en-US" b="1" dirty="0" smtClean="0">
              <a:solidFill>
                <a:srgbClr val="2508F8"/>
              </a:solidFill>
            </a:endParaRPr>
          </a:p>
          <a:p>
            <a:pPr marL="285750" indent="-285750">
              <a:buFont typeface="Wingdings" panose="05000000000000000000" pitchFamily="2" charset="2"/>
              <a:buChar char="Ø"/>
            </a:pPr>
            <a:r>
              <a:rPr lang="en-US" dirty="0" smtClean="0"/>
              <a:t>The CC can help setup a committee (independent from the CC) that will assign tasks and coordinate the updates of the documentation.</a:t>
            </a:r>
          </a:p>
          <a:p>
            <a:pPr marL="285750" indent="-285750">
              <a:buFont typeface="Wingdings" panose="05000000000000000000" pitchFamily="2" charset="2"/>
              <a:buChar char="Ø"/>
            </a:pPr>
            <a:r>
              <a:rPr lang="fr-FR" dirty="0" smtClean="0"/>
              <a:t>Doug </a:t>
            </a:r>
            <a:r>
              <a:rPr lang="en-US" dirty="0" err="1" smtClean="0"/>
              <a:t>Higinbotham</a:t>
            </a:r>
            <a:r>
              <a:rPr lang="en-US" dirty="0" smtClean="0"/>
              <a:t> </a:t>
            </a:r>
            <a:r>
              <a:rPr lang="fr-FR" dirty="0" smtClean="0"/>
              <a:t>has </a:t>
            </a:r>
            <a:r>
              <a:rPr lang="fr-FR" dirty="0" err="1" smtClean="0"/>
              <a:t>agreed</a:t>
            </a:r>
            <a:r>
              <a:rPr lang="fr-FR" dirty="0" smtClean="0"/>
              <a:t> to chair </a:t>
            </a:r>
            <a:r>
              <a:rPr lang="fr-FR" dirty="0" err="1" smtClean="0"/>
              <a:t>this</a:t>
            </a:r>
            <a:r>
              <a:rPr lang="fr-FR" dirty="0" smtClean="0"/>
              <a:t> </a:t>
            </a:r>
            <a:r>
              <a:rPr lang="fr-FR" dirty="0" err="1" smtClean="0"/>
              <a:t>committee</a:t>
            </a:r>
            <a:endParaRPr lang="en-US" dirty="0" smtClean="0"/>
          </a:p>
        </p:txBody>
      </p:sp>
    </p:spTree>
    <p:extLst>
      <p:ext uri="{BB962C8B-B14F-4D97-AF65-F5344CB8AC3E}">
        <p14:creationId xmlns:p14="http://schemas.microsoft.com/office/powerpoint/2010/main" val="601811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14</a:t>
            </a:fld>
            <a:endParaRPr lang="fr-FR"/>
          </a:p>
        </p:txBody>
      </p:sp>
      <p:sp>
        <p:nvSpPr>
          <p:cNvPr id="5" name="TextBox 4"/>
          <p:cNvSpPr txBox="1"/>
          <p:nvPr/>
        </p:nvSpPr>
        <p:spPr>
          <a:xfrm>
            <a:off x="107504" y="10439"/>
            <a:ext cx="8856984" cy="6832640"/>
          </a:xfrm>
          <a:prstGeom prst="rect">
            <a:avLst/>
          </a:prstGeom>
          <a:noFill/>
        </p:spPr>
        <p:txBody>
          <a:bodyPr wrap="square" rtlCol="0">
            <a:spAutoFit/>
          </a:bodyPr>
          <a:lstStyle/>
          <a:p>
            <a:pPr algn="ctr"/>
            <a:r>
              <a:rPr lang="en-US" b="1" dirty="0" smtClean="0">
                <a:solidFill>
                  <a:srgbClr val="FF0000"/>
                </a:solidFill>
              </a:rPr>
              <a:t>Additional comments</a:t>
            </a:r>
            <a:r>
              <a:rPr lang="fr-FR" b="1" dirty="0" smtClean="0">
                <a:solidFill>
                  <a:srgbClr val="FF0000"/>
                </a:solidFill>
              </a:rPr>
              <a:t>:</a:t>
            </a:r>
          </a:p>
          <a:p>
            <a:pPr marL="285750" indent="-285750">
              <a:buFont typeface="Wingdings" panose="05000000000000000000" pitchFamily="2" charset="2"/>
              <a:buChar char="Ø"/>
            </a:pPr>
            <a:r>
              <a:rPr lang="en-US" sz="1400" dirty="0">
                <a:latin typeface="Comic Sans MS" panose="030F0702030302020204" pitchFamily="66" charset="0"/>
              </a:rPr>
              <a:t>While I agree that it makes sense to remove members from the collaboration who are clearly no longer actively contributing to the physics program, it seems to me that unless and until Hall A Collaboration Membership confers real, tangible benefits (such as authorship rights on Hall A publications independent of the number of shifts contributed to a specific experiment), it doesn't necessarily make sense to implement more formal requirements for Collaboration membership in terms of "service work" beyond those already existing. </a:t>
            </a:r>
            <a:r>
              <a:rPr lang="en-US" sz="1400" dirty="0" smtClean="0">
                <a:latin typeface="Comic Sans MS" panose="030F0702030302020204" pitchFamily="66" charset="0"/>
              </a:rPr>
              <a:t>[…] I </a:t>
            </a:r>
            <a:r>
              <a:rPr lang="en-US" sz="1400" dirty="0">
                <a:latin typeface="Comic Sans MS" panose="030F0702030302020204" pitchFamily="66" charset="0"/>
              </a:rPr>
              <a:t>am not necessarily in favor of moving toward the Hall B model in which membership is more formalized </a:t>
            </a:r>
            <a:r>
              <a:rPr lang="en-US" sz="1400" dirty="0" smtClean="0">
                <a:latin typeface="Comic Sans MS" panose="030F0702030302020204" pitchFamily="66" charset="0"/>
              </a:rPr>
              <a:t>[…] I </a:t>
            </a:r>
            <a:r>
              <a:rPr lang="en-US" sz="1400" dirty="0">
                <a:latin typeface="Comic Sans MS" panose="030F0702030302020204" pitchFamily="66" charset="0"/>
              </a:rPr>
              <a:t>don't think this approach will work well or make sense for the Hall A collaboration, in which the experiments and their associated equipment are much more specialized and the physics goals of any given run are much more narrowly targeted</a:t>
            </a:r>
            <a:r>
              <a:rPr lang="en-US" sz="1400" dirty="0" smtClean="0">
                <a:latin typeface="Comic Sans MS" panose="030F0702030302020204" pitchFamily="66" charset="0"/>
              </a:rPr>
              <a:t>.</a:t>
            </a:r>
          </a:p>
          <a:p>
            <a:pPr marL="285750" indent="-285750">
              <a:buFont typeface="Wingdings" panose="05000000000000000000" pitchFamily="2" charset="2"/>
              <a:buChar char="Ø"/>
            </a:pPr>
            <a:r>
              <a:rPr lang="en-US" sz="1400" dirty="0">
                <a:solidFill>
                  <a:srgbClr val="2508F8"/>
                </a:solidFill>
                <a:latin typeface="Comic Sans MS" panose="030F0702030302020204" pitchFamily="66" charset="0"/>
              </a:rPr>
              <a:t>I feel that there are still orphans systems in Hall A. </a:t>
            </a:r>
            <a:r>
              <a:rPr lang="en-US" sz="1400" dirty="0" err="1">
                <a:solidFill>
                  <a:srgbClr val="2508F8"/>
                </a:solidFill>
                <a:latin typeface="Comic Sans MS" panose="030F0702030302020204" pitchFamily="66" charset="0"/>
              </a:rPr>
              <a:t>eg</a:t>
            </a:r>
            <a:r>
              <a:rPr lang="en-US" sz="1400" dirty="0">
                <a:solidFill>
                  <a:srgbClr val="2508F8"/>
                </a:solidFill>
                <a:latin typeface="Comic Sans MS" panose="030F0702030302020204" pitchFamily="66" charset="0"/>
              </a:rPr>
              <a:t> the Hall A general tool and its many part to ignore or the "new" </a:t>
            </a:r>
            <a:r>
              <a:rPr lang="en-US" sz="1400" dirty="0" smtClean="0">
                <a:solidFill>
                  <a:srgbClr val="2508F8"/>
                </a:solidFill>
                <a:latin typeface="Comic Sans MS" panose="030F0702030302020204" pitchFamily="66" charset="0"/>
              </a:rPr>
              <a:t>BCMs […] Yet </a:t>
            </a:r>
            <a:r>
              <a:rPr lang="en-US" sz="1400" dirty="0">
                <a:solidFill>
                  <a:srgbClr val="2508F8"/>
                </a:solidFill>
                <a:latin typeface="Comic Sans MS" panose="030F0702030302020204" pitchFamily="66" charset="0"/>
              </a:rPr>
              <a:t>another one is the optics issue, most of the analysis has been performed by students without a permanent staff taking charge. </a:t>
            </a:r>
            <a:r>
              <a:rPr lang="en-US" sz="1400" dirty="0" smtClean="0">
                <a:solidFill>
                  <a:srgbClr val="2508F8"/>
                </a:solidFill>
                <a:latin typeface="Comic Sans MS" panose="030F0702030302020204" pitchFamily="66" charset="0"/>
              </a:rPr>
              <a:t>In </a:t>
            </a:r>
            <a:r>
              <a:rPr lang="en-US" sz="1400" dirty="0">
                <a:solidFill>
                  <a:srgbClr val="2508F8"/>
                </a:solidFill>
                <a:latin typeface="Comic Sans MS" panose="030F0702030302020204" pitchFamily="66" charset="0"/>
              </a:rPr>
              <a:t>a situation with high turn over, maintaining an institutional memory is important (postdocs and student can't do that). The staff person could take the lead by being the gate keeper and the working group leader while receiving help from users</a:t>
            </a:r>
            <a:r>
              <a:rPr lang="en-US" sz="1400" dirty="0" smtClean="0">
                <a:solidFill>
                  <a:srgbClr val="2508F8"/>
                </a:solidFill>
                <a:latin typeface="Comic Sans MS" panose="030F0702030302020204" pitchFamily="66" charset="0"/>
              </a:rPr>
              <a:t>.</a:t>
            </a:r>
          </a:p>
          <a:p>
            <a:pPr marL="285750" indent="-285750">
              <a:buFont typeface="Wingdings" panose="05000000000000000000" pitchFamily="2" charset="2"/>
              <a:buChar char="Ø"/>
            </a:pPr>
            <a:r>
              <a:rPr lang="en-US" sz="1400" dirty="0">
                <a:latin typeface="Comic Sans MS" panose="030F0702030302020204" pitchFamily="66" charset="0"/>
              </a:rPr>
              <a:t>How to make Hall A more active in physics, more attractive to users, especially the younger generation: students/postdocs. Have a longer term vision</a:t>
            </a:r>
            <a:r>
              <a:rPr lang="en-US" sz="1400" dirty="0" smtClean="0">
                <a:latin typeface="Comic Sans MS" panose="030F0702030302020204" pitchFamily="66" charset="0"/>
              </a:rPr>
              <a:t>.</a:t>
            </a:r>
          </a:p>
          <a:p>
            <a:pPr marL="285750" indent="-285750">
              <a:buFont typeface="Wingdings" panose="05000000000000000000" pitchFamily="2" charset="2"/>
              <a:buChar char="Ø"/>
            </a:pPr>
            <a:r>
              <a:rPr lang="en-US" sz="1400" dirty="0">
                <a:solidFill>
                  <a:srgbClr val="2508F8"/>
                </a:solidFill>
                <a:latin typeface="Comic Sans MS" panose="030F0702030302020204" pitchFamily="66" charset="0"/>
              </a:rPr>
              <a:t>I</a:t>
            </a:r>
            <a:r>
              <a:rPr lang="en-US" sz="1400" dirty="0" smtClean="0">
                <a:solidFill>
                  <a:srgbClr val="2508F8"/>
                </a:solidFill>
                <a:latin typeface="Comic Sans MS" panose="030F0702030302020204" pitchFamily="66" charset="0"/>
              </a:rPr>
              <a:t> </a:t>
            </a:r>
            <a:r>
              <a:rPr lang="en-US" sz="1400" dirty="0">
                <a:solidFill>
                  <a:srgbClr val="2508F8"/>
                </a:solidFill>
                <a:latin typeface="Comic Sans MS" panose="030F0702030302020204" pitchFamily="66" charset="0"/>
              </a:rPr>
              <a:t>like the transparency of communication of the </a:t>
            </a:r>
            <a:r>
              <a:rPr lang="en-US" sz="1400" dirty="0" err="1">
                <a:solidFill>
                  <a:srgbClr val="2508F8"/>
                </a:solidFill>
                <a:latin typeface="Comic Sans MS" panose="030F0702030302020204" pitchFamily="66" charset="0"/>
              </a:rPr>
              <a:t>collab</a:t>
            </a:r>
            <a:r>
              <a:rPr lang="en-US" sz="1400" dirty="0">
                <a:solidFill>
                  <a:srgbClr val="2508F8"/>
                </a:solidFill>
                <a:latin typeface="Comic Sans MS" panose="030F0702030302020204" pitchFamily="66" charset="0"/>
              </a:rPr>
              <a:t>. </a:t>
            </a:r>
            <a:r>
              <a:rPr lang="en-US" sz="1400" dirty="0" err="1">
                <a:solidFill>
                  <a:srgbClr val="2508F8"/>
                </a:solidFill>
                <a:latin typeface="Comic Sans MS" panose="030F0702030302020204" pitchFamily="66" charset="0"/>
              </a:rPr>
              <a:t>worlwide</a:t>
            </a:r>
            <a:r>
              <a:rPr lang="en-US" sz="1400" dirty="0">
                <a:solidFill>
                  <a:srgbClr val="2508F8"/>
                </a:solidFill>
                <a:latin typeface="Comic Sans MS" panose="030F0702030302020204" pitchFamily="66" charset="0"/>
              </a:rPr>
              <a:t>. please pay tribute to members who contributed a long time ago and still wish to feel part of the collaboration! what good would it bring to exclude them if they don't specifically ask for it</a:t>
            </a:r>
            <a:r>
              <a:rPr lang="en-US" sz="1400" dirty="0" smtClean="0">
                <a:solidFill>
                  <a:srgbClr val="2508F8"/>
                </a:solidFill>
                <a:latin typeface="Comic Sans MS" panose="030F0702030302020204" pitchFamily="66" charset="0"/>
              </a:rPr>
              <a:t>?</a:t>
            </a:r>
          </a:p>
          <a:p>
            <a:pPr marL="285750" indent="-285750">
              <a:buFont typeface="Wingdings" panose="05000000000000000000" pitchFamily="2" charset="2"/>
              <a:buChar char="Ø"/>
            </a:pPr>
            <a:r>
              <a:rPr lang="en-US" sz="1400" dirty="0">
                <a:latin typeface="Comic Sans MS" panose="030F0702030302020204" pitchFamily="66" charset="0"/>
              </a:rPr>
              <a:t>I miss having a link to Hall A approved experiment proposals, and especially to up-to-date run plans for running experiments. The run plans, configurations, etc. should not be something we have to spend so much time hunting for. </a:t>
            </a:r>
            <a:endParaRPr lang="en-US" sz="1400" dirty="0" smtClean="0">
              <a:latin typeface="Comic Sans MS" panose="030F0702030302020204" pitchFamily="66" charset="0"/>
            </a:endParaRPr>
          </a:p>
          <a:p>
            <a:pPr marL="285750" indent="-285750">
              <a:buFont typeface="Wingdings" panose="05000000000000000000" pitchFamily="2" charset="2"/>
              <a:buChar char="Ø"/>
            </a:pPr>
            <a:r>
              <a:rPr lang="en-US" sz="1400" dirty="0">
                <a:solidFill>
                  <a:srgbClr val="2508F8"/>
                </a:solidFill>
                <a:latin typeface="Comic Sans MS" panose="030F0702030302020204" pitchFamily="66" charset="0"/>
              </a:rPr>
              <a:t>I would propose to schedule HALL A meetings at the end of the </a:t>
            </a:r>
            <a:r>
              <a:rPr lang="en-US" sz="1400" dirty="0" smtClean="0">
                <a:solidFill>
                  <a:srgbClr val="2508F8"/>
                </a:solidFill>
                <a:latin typeface="Comic Sans MS" panose="030F0702030302020204" pitchFamily="66" charset="0"/>
              </a:rPr>
              <a:t>year</a:t>
            </a:r>
          </a:p>
          <a:p>
            <a:pPr marL="285750" indent="-285750">
              <a:buFont typeface="Wingdings" panose="05000000000000000000" pitchFamily="2" charset="2"/>
              <a:buChar char="Ø"/>
            </a:pPr>
            <a:r>
              <a:rPr lang="en-US" sz="1400" dirty="0">
                <a:latin typeface="Comic Sans MS" panose="030F0702030302020204" pitchFamily="66" charset="0"/>
              </a:rPr>
              <a:t>I feel this is to make </a:t>
            </a:r>
            <a:r>
              <a:rPr lang="en-US" sz="1400" dirty="0" err="1">
                <a:latin typeface="Comic Sans MS" panose="030F0702030302020204" pitchFamily="66" charset="0"/>
              </a:rPr>
              <a:t>HallA</a:t>
            </a:r>
            <a:r>
              <a:rPr lang="en-US" sz="1400" dirty="0">
                <a:latin typeface="Comic Sans MS" panose="030F0702030302020204" pitchFamily="66" charset="0"/>
              </a:rPr>
              <a:t> collaboration in a bit more strictly organized way. An example is CLAS </a:t>
            </a:r>
            <a:r>
              <a:rPr lang="en-US" sz="1400" dirty="0" smtClean="0">
                <a:latin typeface="Comic Sans MS" panose="030F0702030302020204" pitchFamily="66" charset="0"/>
              </a:rPr>
              <a:t>Collaboration […]. </a:t>
            </a:r>
            <a:r>
              <a:rPr lang="en-US" sz="1400" dirty="0">
                <a:latin typeface="Comic Sans MS" panose="030F0702030302020204" pitchFamily="66" charset="0"/>
              </a:rPr>
              <a:t>Its shift taking, service work, paper review are all organized within the collaboration. The good things is manpower sharing, no need of urgent call for shift takers and try to find people for service work in short time. But it need more people to organize </a:t>
            </a:r>
            <a:r>
              <a:rPr lang="en-US" sz="1400" dirty="0" smtClean="0">
                <a:latin typeface="Comic Sans MS" panose="030F0702030302020204" pitchFamily="66" charset="0"/>
              </a:rPr>
              <a:t>things[…], </a:t>
            </a:r>
            <a:r>
              <a:rPr lang="en-US" sz="1400" dirty="0">
                <a:latin typeface="Comic Sans MS" panose="030F0702030302020204" pitchFamily="66" charset="0"/>
              </a:rPr>
              <a:t>just a few member in CC won't be enough</a:t>
            </a:r>
            <a:r>
              <a:rPr lang="en-US" sz="1400" dirty="0" smtClean="0">
                <a:latin typeface="Comic Sans MS" panose="030F0702030302020204" pitchFamily="66" charset="0"/>
              </a:rPr>
              <a:t>.</a:t>
            </a:r>
          </a:p>
        </p:txBody>
      </p:sp>
    </p:spTree>
    <p:extLst>
      <p:ext uri="{BB962C8B-B14F-4D97-AF65-F5344CB8AC3E}">
        <p14:creationId xmlns:p14="http://schemas.microsoft.com/office/powerpoint/2010/main" val="2487631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en-US" smtClean="0"/>
              <a:t>15</a:t>
            </a:fld>
            <a:endParaRPr lang="en-US" dirty="0"/>
          </a:p>
        </p:txBody>
      </p:sp>
      <p:sp>
        <p:nvSpPr>
          <p:cNvPr id="5" name="TextBox 4"/>
          <p:cNvSpPr txBox="1"/>
          <p:nvPr/>
        </p:nvSpPr>
        <p:spPr>
          <a:xfrm>
            <a:off x="251520" y="116632"/>
            <a:ext cx="8640960" cy="523220"/>
          </a:xfrm>
          <a:prstGeom prst="rect">
            <a:avLst/>
          </a:prstGeom>
          <a:noFill/>
        </p:spPr>
        <p:txBody>
          <a:bodyPr wrap="square" rtlCol="0">
            <a:spAutoFit/>
          </a:bodyPr>
          <a:lstStyle/>
          <a:p>
            <a:pPr algn="ctr"/>
            <a:r>
              <a:rPr lang="en-US" sz="2800" dirty="0" smtClean="0">
                <a:solidFill>
                  <a:srgbClr val="FF0000"/>
                </a:solidFill>
              </a:rPr>
              <a:t>Survey conclusion and summary of proposed actions</a:t>
            </a:r>
            <a:endParaRPr lang="en-US" sz="2800" dirty="0">
              <a:solidFill>
                <a:srgbClr val="FF0000"/>
              </a:solidFill>
            </a:endParaRPr>
          </a:p>
        </p:txBody>
      </p:sp>
      <p:cxnSp>
        <p:nvCxnSpPr>
          <p:cNvPr id="6" name="Straight Connector 5"/>
          <p:cNvCxnSpPr/>
          <p:nvPr/>
        </p:nvCxnSpPr>
        <p:spPr>
          <a:xfrm>
            <a:off x="251520" y="692696"/>
            <a:ext cx="8640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5536" y="980728"/>
            <a:ext cx="7560840"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The current organization of the Collaboration (membership, shifts, authorship, etc.) seem still the desire of most of the members</a:t>
            </a:r>
          </a:p>
          <a:p>
            <a:pPr marL="285750" indent="-285750">
              <a:buFont typeface="Wingdings" panose="05000000000000000000" pitchFamily="2" charset="2"/>
              <a:buChar char="Ø"/>
            </a:pPr>
            <a:r>
              <a:rPr lang="en-US" dirty="0" smtClean="0"/>
              <a:t>Some areas of improvement have been identified (shifts, documentation)</a:t>
            </a:r>
            <a:endParaRPr lang="en-US" dirty="0"/>
          </a:p>
        </p:txBody>
      </p:sp>
      <p:sp>
        <p:nvSpPr>
          <p:cNvPr id="8" name="TextBox 7"/>
          <p:cNvSpPr txBox="1"/>
          <p:nvPr/>
        </p:nvSpPr>
        <p:spPr>
          <a:xfrm>
            <a:off x="467544" y="2204864"/>
            <a:ext cx="8352928" cy="3416320"/>
          </a:xfrm>
          <a:prstGeom prst="rect">
            <a:avLst/>
          </a:prstGeom>
          <a:noFill/>
        </p:spPr>
        <p:txBody>
          <a:bodyPr wrap="square" rtlCol="0">
            <a:spAutoFit/>
          </a:bodyPr>
          <a:lstStyle/>
          <a:p>
            <a:r>
              <a:rPr lang="en-US" b="1" dirty="0" smtClean="0">
                <a:solidFill>
                  <a:srgbClr val="00B050"/>
                </a:solidFill>
                <a:latin typeface="Comic Sans MS" panose="030F0702030302020204" pitchFamily="66" charset="0"/>
              </a:rPr>
              <a:t>Proposed actions:</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Members will be required to update their contact information periodically in order to remain in the roster</a:t>
            </a:r>
          </a:p>
          <a:p>
            <a:pPr marL="285750" indent="-285750">
              <a:buFont typeface="Wingdings" panose="05000000000000000000" pitchFamily="2" charset="2"/>
              <a:buChar char="Ø"/>
            </a:pPr>
            <a:r>
              <a:rPr lang="en-US" dirty="0" smtClean="0"/>
              <a:t>Modification of the charter, in order not to require CC approval for publications?</a:t>
            </a:r>
          </a:p>
          <a:p>
            <a:pPr marL="285750" indent="-285750">
              <a:buFont typeface="Wingdings" panose="05000000000000000000" pitchFamily="2" charset="2"/>
              <a:buChar char="Ø"/>
            </a:pPr>
            <a:r>
              <a:rPr lang="en-US" dirty="0" smtClean="0"/>
              <a:t>Setup a committee to update and maintain documentation</a:t>
            </a:r>
          </a:p>
          <a:p>
            <a:endParaRPr lang="en-US" dirty="0" smtClean="0"/>
          </a:p>
          <a:p>
            <a:r>
              <a:rPr lang="en-US" b="1" dirty="0" smtClean="0">
                <a:solidFill>
                  <a:srgbClr val="00B050"/>
                </a:solidFill>
                <a:latin typeface="Comic Sans MS" panose="030F0702030302020204" pitchFamily="66" charset="0"/>
              </a:rPr>
              <a:t>Suggestions to running experiments:</a:t>
            </a:r>
          </a:p>
          <a:p>
            <a:endParaRPr lang="en-US" dirty="0" smtClean="0"/>
          </a:p>
          <a:p>
            <a:pPr marL="285750" indent="-285750">
              <a:buFont typeface="Wingdings" panose="05000000000000000000" pitchFamily="2" charset="2"/>
              <a:buChar char="Ø"/>
            </a:pPr>
            <a:r>
              <a:rPr lang="en-US" dirty="0" smtClean="0"/>
              <a:t>Organize a « formal » shift training on a regular basis</a:t>
            </a:r>
          </a:p>
          <a:p>
            <a:pPr marL="285750" indent="-285750">
              <a:buFont typeface="Wingdings" panose="05000000000000000000" pitchFamily="2" charset="2"/>
              <a:buChar char="Ø"/>
            </a:pPr>
            <a:r>
              <a:rPr lang="en-US" dirty="0" smtClean="0"/>
              <a:t>If needed to fill the shift schedule, increase the number of required shifts for authorship</a:t>
            </a:r>
            <a:endParaRPr lang="en-US" dirty="0"/>
          </a:p>
        </p:txBody>
      </p:sp>
    </p:spTree>
    <p:extLst>
      <p:ext uri="{BB962C8B-B14F-4D97-AF65-F5344CB8AC3E}">
        <p14:creationId xmlns:p14="http://schemas.microsoft.com/office/powerpoint/2010/main" val="149780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fr-FR" sz="4800" b="1" dirty="0" smtClean="0">
                <a:solidFill>
                  <a:srgbClr val="FF0000"/>
                </a:solidFill>
                <a:latin typeface="Comic Sans MS" panose="030F0702030302020204" pitchFamily="66" charset="0"/>
              </a:rPr>
              <a:t>New </a:t>
            </a:r>
            <a:r>
              <a:rPr lang="fr-FR" sz="4800" b="1" dirty="0" err="1" smtClean="0">
                <a:solidFill>
                  <a:srgbClr val="FF0000"/>
                </a:solidFill>
                <a:latin typeface="Comic Sans MS" panose="030F0702030302020204" pitchFamily="66" charset="0"/>
              </a:rPr>
              <a:t>members</a:t>
            </a:r>
            <a:endParaRPr lang="en-US" sz="4800"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457200" y="1091877"/>
            <a:ext cx="8229600" cy="2625155"/>
          </a:xfrm>
        </p:spPr>
        <p:txBody>
          <a:bodyPr>
            <a:normAutofit fontScale="92500" lnSpcReduction="10000"/>
          </a:bodyPr>
          <a:lstStyle/>
          <a:p>
            <a:r>
              <a:rPr lang="en-US" dirty="0" err="1">
                <a:latin typeface="Times New Roman" panose="02020603050405020304" pitchFamily="18" charset="0"/>
                <a:cs typeface="Times New Roman" panose="02020603050405020304" pitchFamily="18" charset="0"/>
              </a:rPr>
              <a:t>Abhay</a:t>
            </a:r>
            <a:r>
              <a:rPr lang="en-US" dirty="0">
                <a:latin typeface="Times New Roman" panose="02020603050405020304" pitchFamily="18" charset="0"/>
                <a:cs typeface="Times New Roman" panose="02020603050405020304" pitchFamily="18" charset="0"/>
              </a:rPr>
              <a:t> Deshpande (professor at Stony </a:t>
            </a:r>
            <a:r>
              <a:rPr lang="en-US" dirty="0" smtClean="0">
                <a:latin typeface="Times New Roman" panose="02020603050405020304" pitchFamily="18" charset="0"/>
                <a:cs typeface="Times New Roman" panose="02020603050405020304" pitchFamily="18" charset="0"/>
              </a:rPr>
              <a:t>Brook)</a:t>
            </a:r>
          </a:p>
          <a:p>
            <a:r>
              <a:rPr lang="en-US" dirty="0" err="1" smtClean="0">
                <a:latin typeface="Times New Roman" panose="02020603050405020304" pitchFamily="18" charset="0"/>
                <a:cs typeface="Times New Roman" panose="02020603050405020304" pitchFamily="18" charset="0"/>
              </a:rPr>
              <a:t>Sanghwa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Park (postdoc at Stony Brook</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Juan </a:t>
            </a:r>
            <a:r>
              <a:rPr lang="en-US" dirty="0">
                <a:latin typeface="Times New Roman" panose="02020603050405020304" pitchFamily="18" charset="0"/>
                <a:cs typeface="Times New Roman" panose="02020603050405020304" pitchFamily="18" charset="0"/>
              </a:rPr>
              <a:t>Carlos </a:t>
            </a:r>
            <a:r>
              <a:rPr lang="en-US" dirty="0" smtClean="0">
                <a:latin typeface="Times New Roman" panose="02020603050405020304" pitchFamily="18" charset="0"/>
                <a:cs typeface="Times New Roman" panose="02020603050405020304" pitchFamily="18" charset="0"/>
              </a:rPr>
              <a:t>Cornejo (postdoc at CMU)</a:t>
            </a:r>
          </a:p>
          <a:p>
            <a:r>
              <a:rPr lang="en-US" dirty="0" smtClean="0">
                <a:latin typeface="Times New Roman" panose="02020603050405020304" pitchFamily="18" charset="0"/>
                <a:cs typeface="Times New Roman" panose="02020603050405020304" pitchFamily="18" charset="0"/>
              </a:rPr>
              <a:t>Florian </a:t>
            </a:r>
            <a:r>
              <a:rPr lang="en-US" dirty="0" err="1" smtClean="0">
                <a:latin typeface="Times New Roman" panose="02020603050405020304" pitchFamily="18" charset="0"/>
                <a:cs typeface="Times New Roman" panose="02020603050405020304" pitchFamily="18" charset="0"/>
              </a:rPr>
              <a:t>Hauenstein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(postdoc at ODU</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Eric </a:t>
            </a:r>
            <a:r>
              <a:rPr lang="en-US" dirty="0" err="1" smtClean="0">
                <a:latin typeface="Times New Roman" panose="02020603050405020304" pitchFamily="18" charset="0"/>
                <a:cs typeface="Times New Roman" panose="02020603050405020304" pitchFamily="18" charset="0"/>
              </a:rPr>
              <a:t>Fuchey</a:t>
            </a:r>
            <a:r>
              <a:rPr lang="en-US" dirty="0" smtClean="0">
                <a:latin typeface="Times New Roman" panose="02020603050405020304" pitchFamily="18" charset="0"/>
                <a:cs typeface="Times New Roman" panose="02020603050405020304" pitchFamily="18" charset="0"/>
              </a:rPr>
              <a:t> (postdoc UC)</a:t>
            </a: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E785E19F-0ABC-4CD7-8D00-E8C668F5902F}" type="slidenum">
              <a:rPr lang="fr-FR" smtClean="0"/>
              <a:t>2</a:t>
            </a:fld>
            <a:endParaRPr lang="fr-FR"/>
          </a:p>
        </p:txBody>
      </p:sp>
      <p:sp>
        <p:nvSpPr>
          <p:cNvPr id="5" name="Content Placeholder 2"/>
          <p:cNvSpPr txBox="1">
            <a:spLocks/>
          </p:cNvSpPr>
          <p:nvPr/>
        </p:nvSpPr>
        <p:spPr>
          <a:xfrm>
            <a:off x="374848" y="4768553"/>
            <a:ext cx="8229600" cy="1108719"/>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err="1" smtClean="0">
                <a:latin typeface="Times New Roman" panose="02020603050405020304" pitchFamily="18" charset="0"/>
                <a:cs typeface="Times New Roman" panose="02020603050405020304" pitchFamily="18" charset="0"/>
              </a:rPr>
              <a:t>Bishnu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Karki</a:t>
            </a:r>
            <a:r>
              <a:rPr lang="en-US" dirty="0" smtClean="0">
                <a:latin typeface="Times New Roman" panose="02020603050405020304" pitchFamily="18" charset="0"/>
                <a:cs typeface="Times New Roman" panose="02020603050405020304" pitchFamily="18" charset="0"/>
              </a:rPr>
              <a:t> (OU, advisor: J. Roche)</a:t>
            </a:r>
          </a:p>
          <a:p>
            <a:r>
              <a:rPr lang="en-US" dirty="0" err="1" smtClean="0">
                <a:latin typeface="Times New Roman" panose="02020603050405020304" pitchFamily="18" charset="0"/>
                <a:cs typeface="Times New Roman" panose="02020603050405020304" pitchFamily="18" charset="0"/>
              </a:rPr>
              <a:t>Dilini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Bulumulla</a:t>
            </a:r>
            <a:r>
              <a:rPr lang="en-US" dirty="0" smtClean="0">
                <a:latin typeface="Times New Roman" panose="02020603050405020304" pitchFamily="18" charset="0"/>
                <a:cs typeface="Times New Roman" panose="02020603050405020304" pitchFamily="18" charset="0"/>
              </a:rPr>
              <a:t> (ODU, advisor: C. Hyde)</a:t>
            </a:r>
            <a:r>
              <a:rPr lang="en-US" dirty="0" smtClean="0"/>
              <a:t/>
            </a:r>
            <a:br>
              <a:rPr lang="en-US" dirty="0" smtClean="0"/>
            </a:br>
            <a:endParaRPr lang="en-US" dirty="0"/>
          </a:p>
        </p:txBody>
      </p:sp>
      <p:sp>
        <p:nvSpPr>
          <p:cNvPr id="6" name="TextBox 5"/>
          <p:cNvSpPr txBox="1"/>
          <p:nvPr/>
        </p:nvSpPr>
        <p:spPr>
          <a:xfrm>
            <a:off x="529208" y="4077072"/>
            <a:ext cx="4104456" cy="523220"/>
          </a:xfrm>
          <a:prstGeom prst="rect">
            <a:avLst/>
          </a:prstGeom>
          <a:noFill/>
        </p:spPr>
        <p:txBody>
          <a:bodyPr wrap="square" rtlCol="0">
            <a:spAutoFit/>
          </a:bodyPr>
          <a:lstStyle/>
          <a:p>
            <a:r>
              <a:rPr lang="fr-FR" sz="2800" b="1" dirty="0" err="1" smtClean="0">
                <a:solidFill>
                  <a:srgbClr val="00B050"/>
                </a:solidFill>
                <a:latin typeface="Comic Sans MS" panose="030F0702030302020204" pitchFamily="66" charset="0"/>
              </a:rPr>
              <a:t>Graduate</a:t>
            </a:r>
            <a:r>
              <a:rPr lang="fr-FR" sz="2800" b="1" dirty="0" smtClean="0">
                <a:solidFill>
                  <a:srgbClr val="00B050"/>
                </a:solidFill>
                <a:latin typeface="Comic Sans MS" panose="030F0702030302020204" pitchFamily="66" charset="0"/>
              </a:rPr>
              <a:t> </a:t>
            </a:r>
            <a:r>
              <a:rPr lang="fr-FR" sz="2800" b="1" dirty="0" err="1" smtClean="0">
                <a:solidFill>
                  <a:srgbClr val="00B050"/>
                </a:solidFill>
                <a:latin typeface="Comic Sans MS" panose="030F0702030302020204" pitchFamily="66" charset="0"/>
              </a:rPr>
              <a:t>students</a:t>
            </a:r>
            <a:r>
              <a:rPr lang="fr-FR" sz="2800" b="1" dirty="0" smtClean="0">
                <a:solidFill>
                  <a:srgbClr val="00B050"/>
                </a:solidFill>
                <a:latin typeface="Comic Sans MS" panose="030F0702030302020204" pitchFamily="66" charset="0"/>
              </a:rPr>
              <a:t>:</a:t>
            </a:r>
            <a:endParaRPr lang="en-US" sz="2800" b="1" dirty="0">
              <a:solidFill>
                <a:srgbClr val="00B050"/>
              </a:solidFill>
              <a:latin typeface="Comic Sans MS" panose="030F0702030302020204" pitchFamily="66" charset="0"/>
            </a:endParaRPr>
          </a:p>
        </p:txBody>
      </p:sp>
      <p:sp>
        <p:nvSpPr>
          <p:cNvPr id="7" name="TextBox 6"/>
          <p:cNvSpPr txBox="1"/>
          <p:nvPr/>
        </p:nvSpPr>
        <p:spPr>
          <a:xfrm>
            <a:off x="2987824" y="5877272"/>
            <a:ext cx="5112568" cy="769441"/>
          </a:xfrm>
          <a:prstGeom prst="rect">
            <a:avLst/>
          </a:prstGeom>
          <a:noFill/>
        </p:spPr>
        <p:txBody>
          <a:bodyPr wrap="square" rtlCol="0">
            <a:spAutoFit/>
          </a:bodyPr>
          <a:lstStyle/>
          <a:p>
            <a:r>
              <a:rPr lang="fr-FR" sz="4400" dirty="0" err="1" smtClean="0">
                <a:solidFill>
                  <a:srgbClr val="0070C0"/>
                </a:solidFill>
              </a:rPr>
              <a:t>Anyone</a:t>
            </a:r>
            <a:r>
              <a:rPr lang="fr-FR" sz="4400" dirty="0" smtClean="0">
                <a:solidFill>
                  <a:srgbClr val="0070C0"/>
                </a:solidFill>
              </a:rPr>
              <a:t> </a:t>
            </a:r>
            <a:r>
              <a:rPr lang="fr-FR" sz="4400" dirty="0" err="1" smtClean="0">
                <a:solidFill>
                  <a:srgbClr val="0070C0"/>
                </a:solidFill>
              </a:rPr>
              <a:t>else</a:t>
            </a:r>
            <a:r>
              <a:rPr lang="fr-FR" sz="4400" dirty="0" smtClean="0">
                <a:solidFill>
                  <a:srgbClr val="0070C0"/>
                </a:solidFill>
              </a:rPr>
              <a:t>?</a:t>
            </a:r>
            <a:endParaRPr lang="en-US" sz="4400" dirty="0">
              <a:solidFill>
                <a:srgbClr val="0070C0"/>
              </a:solidFill>
            </a:endParaRPr>
          </a:p>
        </p:txBody>
      </p:sp>
    </p:spTree>
    <p:extLst>
      <p:ext uri="{BB962C8B-B14F-4D97-AF65-F5344CB8AC3E}">
        <p14:creationId xmlns:p14="http://schemas.microsoft.com/office/powerpoint/2010/main" val="769951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3</a:t>
            </a:fld>
            <a:endParaRPr lang="fr-F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4891" y="4184949"/>
            <a:ext cx="4353533" cy="2124371"/>
          </a:xfrm>
          <a:prstGeom prst="rect">
            <a:avLst/>
          </a:prstGeom>
        </p:spPr>
      </p:pic>
      <p:sp>
        <p:nvSpPr>
          <p:cNvPr id="6" name="TextBox 5"/>
          <p:cNvSpPr txBox="1"/>
          <p:nvPr/>
        </p:nvSpPr>
        <p:spPr>
          <a:xfrm>
            <a:off x="251520" y="116632"/>
            <a:ext cx="8640960" cy="523220"/>
          </a:xfrm>
          <a:prstGeom prst="rect">
            <a:avLst/>
          </a:prstGeom>
          <a:noFill/>
        </p:spPr>
        <p:txBody>
          <a:bodyPr wrap="square" rtlCol="0">
            <a:spAutoFit/>
          </a:bodyPr>
          <a:lstStyle/>
          <a:p>
            <a:pPr algn="ctr"/>
            <a:r>
              <a:rPr lang="en-US" sz="2800" dirty="0" smtClean="0">
                <a:solidFill>
                  <a:srgbClr val="FF0000"/>
                </a:solidFill>
              </a:rPr>
              <a:t>Results of survey to the Collaboration (Oct’16)</a:t>
            </a:r>
            <a:endParaRPr lang="en-US" sz="2800" dirty="0">
              <a:solidFill>
                <a:srgbClr val="FF0000"/>
              </a:solidFill>
            </a:endParaRPr>
          </a:p>
        </p:txBody>
      </p:sp>
      <p:cxnSp>
        <p:nvCxnSpPr>
          <p:cNvPr id="7" name="Straight Connector 6"/>
          <p:cNvCxnSpPr/>
          <p:nvPr/>
        </p:nvCxnSpPr>
        <p:spPr>
          <a:xfrm>
            <a:off x="251520" y="692696"/>
            <a:ext cx="8640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5536" y="980728"/>
            <a:ext cx="8291264" cy="2031325"/>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Comic Sans MS" panose="030F0702030302020204" pitchFamily="66" charset="0"/>
              </a:rPr>
              <a:t>The CC identified several areas of potential </a:t>
            </a:r>
            <a:r>
              <a:rPr lang="en-US" dirty="0" smtClean="0">
                <a:latin typeface="Comic Sans MS" panose="030F0702030302020204" pitchFamily="66" charset="0"/>
              </a:rPr>
              <a:t>improvement</a:t>
            </a:r>
          </a:p>
          <a:p>
            <a:pPr marL="285750" indent="-285750">
              <a:buFont typeface="Wingdings" panose="05000000000000000000" pitchFamily="2" charset="2"/>
              <a:buChar char="Ø"/>
            </a:pPr>
            <a:endParaRPr lang="en-US" dirty="0">
              <a:latin typeface="Comic Sans MS" panose="030F0702030302020204" pitchFamily="66" charset="0"/>
            </a:endParaRPr>
          </a:p>
          <a:p>
            <a:pPr marL="285750" indent="-285750">
              <a:buFont typeface="Wingdings" panose="05000000000000000000" pitchFamily="2" charset="2"/>
              <a:buChar char="Ø"/>
            </a:pPr>
            <a:r>
              <a:rPr lang="en-US" dirty="0" smtClean="0">
                <a:latin typeface="Comic Sans MS" panose="030F0702030302020204" pitchFamily="66" charset="0"/>
              </a:rPr>
              <a:t>A survey was sent out in order to get feedback on possible ways to revitalize the Collaboration</a:t>
            </a:r>
          </a:p>
          <a:p>
            <a:pPr marL="285750" indent="-285750">
              <a:buFont typeface="Wingdings" panose="05000000000000000000" pitchFamily="2" charset="2"/>
              <a:buChar char="Ø"/>
            </a:pPr>
            <a:endParaRPr lang="en-US" dirty="0" smtClean="0">
              <a:latin typeface="Comic Sans MS" panose="030F0702030302020204" pitchFamily="66" charset="0"/>
            </a:endParaRPr>
          </a:p>
          <a:p>
            <a:pPr marL="285750" indent="-285750">
              <a:buFont typeface="Wingdings" panose="05000000000000000000" pitchFamily="2" charset="2"/>
              <a:buChar char="Ø"/>
            </a:pPr>
            <a:r>
              <a:rPr lang="en-US" dirty="0" smtClean="0">
                <a:latin typeface="Comic Sans MS" panose="030F0702030302020204" pitchFamily="66" charset="0"/>
              </a:rPr>
              <a:t>57 responses were received (&lt;20% of Hall A members on file)</a:t>
            </a:r>
          </a:p>
          <a:p>
            <a:endParaRPr lang="en-US" dirty="0" smtClean="0">
              <a:latin typeface="Comic Sans MS" panose="030F0702030302020204" pitchFamily="66" charset="0"/>
            </a:endParaRPr>
          </a:p>
        </p:txBody>
      </p:sp>
    </p:spTree>
    <p:extLst>
      <p:ext uri="{BB962C8B-B14F-4D97-AF65-F5344CB8AC3E}">
        <p14:creationId xmlns:p14="http://schemas.microsoft.com/office/powerpoint/2010/main" val="1488096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5"/>
          <p:cNvSpPr>
            <a:spLocks noGrp="1"/>
          </p:cNvSpPr>
          <p:nvPr>
            <p:ph type="sldNum" sz="quarter" idx="12"/>
          </p:nvPr>
        </p:nvSpPr>
        <p:spPr>
          <a:xfrm>
            <a:off x="6794715" y="6398213"/>
            <a:ext cx="2133600" cy="365125"/>
          </a:xfrm>
        </p:spPr>
        <p:txBody>
          <a:bodyPr/>
          <a:lstStyle/>
          <a:p>
            <a:pPr>
              <a:defRPr/>
            </a:pPr>
            <a:fld id="{6E6493B8-E6F1-49BF-86F6-96CAC3570931}" type="slidenum">
              <a:rPr lang="en-US" smtClean="0"/>
              <a:pPr>
                <a:defRPr/>
              </a:pPr>
              <a:t>4</a:t>
            </a:fld>
            <a:endParaRPr lang="en-US" dirty="0"/>
          </a:p>
        </p:txBody>
      </p:sp>
      <p:pic>
        <p:nvPicPr>
          <p:cNvPr id="15" name="Picture 1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5588374" cy="3331531"/>
          </a:xfrm>
          <a:prstGeom prst="rect">
            <a:avLst/>
          </a:prstGeom>
        </p:spPr>
      </p:pic>
      <p:pic>
        <p:nvPicPr>
          <p:cNvPr id="16" name="Picture 1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3525225"/>
            <a:ext cx="6630325" cy="3334215"/>
          </a:xfrm>
          <a:prstGeom prst="rect">
            <a:avLst/>
          </a:prstGeom>
        </p:spPr>
      </p:pic>
      <p:pic>
        <p:nvPicPr>
          <p:cNvPr id="17" name="Picture 1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75" y="4781006"/>
            <a:ext cx="4401209" cy="1744338"/>
          </a:xfrm>
          <a:prstGeom prst="rect">
            <a:avLst/>
          </a:prstGeom>
        </p:spPr>
      </p:pic>
    </p:spTree>
    <p:extLst>
      <p:ext uri="{BB962C8B-B14F-4D97-AF65-F5344CB8AC3E}">
        <p14:creationId xmlns:p14="http://schemas.microsoft.com/office/powerpoint/2010/main" val="1150673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5</a:t>
            </a:fld>
            <a:endParaRPr lang="fr-FR"/>
          </a:p>
        </p:txBody>
      </p:sp>
      <p:sp>
        <p:nvSpPr>
          <p:cNvPr id="5" name="TextBox 4"/>
          <p:cNvSpPr txBox="1"/>
          <p:nvPr/>
        </p:nvSpPr>
        <p:spPr>
          <a:xfrm>
            <a:off x="395536" y="476672"/>
            <a:ext cx="8568952" cy="6186309"/>
          </a:xfrm>
          <a:prstGeom prst="rect">
            <a:avLst/>
          </a:prstGeom>
          <a:noFill/>
        </p:spPr>
        <p:txBody>
          <a:bodyPr wrap="square" rtlCol="0">
            <a:spAutoFit/>
          </a:bodyPr>
          <a:lstStyle/>
          <a:p>
            <a:r>
              <a:rPr lang="fr-FR" b="1" dirty="0" err="1" smtClean="0">
                <a:solidFill>
                  <a:srgbClr val="FF0000"/>
                </a:solidFill>
              </a:rPr>
              <a:t>Other</a:t>
            </a:r>
            <a:r>
              <a:rPr lang="fr-FR" b="1" dirty="0" smtClean="0">
                <a:solidFill>
                  <a:srgbClr val="FF0000"/>
                </a:solidFill>
              </a:rPr>
              <a:t>:</a:t>
            </a:r>
          </a:p>
          <a:p>
            <a:endParaRPr lang="fr-FR" dirty="0" smtClean="0"/>
          </a:p>
          <a:p>
            <a:pPr marL="285750" indent="-285750">
              <a:buFont typeface="Wingdings" panose="05000000000000000000" pitchFamily="2" charset="2"/>
              <a:buChar char="Ø"/>
            </a:pPr>
            <a:r>
              <a:rPr lang="en-US" dirty="0"/>
              <a:t>Evidence of good faith effort in service to the collaboration</a:t>
            </a:r>
            <a:r>
              <a:rPr lang="en-US" dirty="0" smtClean="0"/>
              <a:t>.</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a:solidFill>
                  <a:srgbClr val="2508F8"/>
                </a:solidFill>
              </a:rPr>
              <a:t>The trouble is that the incentive for being a member is null </a:t>
            </a:r>
            <a:r>
              <a:rPr lang="en-US" dirty="0" smtClean="0">
                <a:solidFill>
                  <a:srgbClr val="2508F8"/>
                </a:solidFill>
              </a:rPr>
              <a:t>or, so </a:t>
            </a:r>
            <a:r>
              <a:rPr lang="en-US" dirty="0">
                <a:solidFill>
                  <a:srgbClr val="2508F8"/>
                </a:solidFill>
              </a:rPr>
              <a:t>by imposing a mandate, you will loose the people you was to have really involved in the collaboration (seniors). </a:t>
            </a:r>
            <a:endParaRPr lang="en-US" dirty="0" smtClean="0">
              <a:solidFill>
                <a:srgbClr val="2508F8"/>
              </a:solidFill>
            </a:endParaRP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Being </a:t>
            </a:r>
            <a:r>
              <a:rPr lang="en-US" dirty="0"/>
              <a:t>a Hall A collaboration member, in my opinion, should not require much of anything. Being an author on a Hall A publication should require participation on some level in that particular experiment. That's how we do things in Hall C, for example. </a:t>
            </a:r>
            <a:endParaRPr lang="en-US" dirty="0" smtClean="0"/>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solidFill>
                  <a:srgbClr val="2508F8"/>
                </a:solidFill>
              </a:rPr>
              <a:t>Hardware</a:t>
            </a:r>
            <a:r>
              <a:rPr lang="en-US" dirty="0">
                <a:solidFill>
                  <a:srgbClr val="2508F8"/>
                </a:solidFill>
              </a:rPr>
              <a:t>, software or DAQ work of general benefit to the </a:t>
            </a:r>
            <a:r>
              <a:rPr lang="en-US" dirty="0" smtClean="0">
                <a:solidFill>
                  <a:srgbClr val="2508F8"/>
                </a:solidFill>
              </a:rPr>
              <a:t>collaboration</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Work </a:t>
            </a:r>
            <a:r>
              <a:rPr lang="en-US" dirty="0"/>
              <a:t>on hall a capabilities/hardware (ex. polarimetry, monitors, targets</a:t>
            </a:r>
            <a:r>
              <a:rPr lang="en-US" dirty="0" smtClean="0"/>
              <a:t>)</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solidFill>
                  <a:srgbClr val="2508F8"/>
                </a:solidFill>
              </a:rPr>
              <a:t>Commenting </a:t>
            </a:r>
            <a:r>
              <a:rPr lang="en-US" dirty="0">
                <a:solidFill>
                  <a:srgbClr val="2508F8"/>
                </a:solidFill>
              </a:rPr>
              <a:t>on drafts of yet to be published papers reporting on experiments that took data in the </a:t>
            </a:r>
            <a:r>
              <a:rPr lang="en-US" dirty="0" smtClean="0">
                <a:solidFill>
                  <a:srgbClr val="2508F8"/>
                </a:solidFill>
              </a:rPr>
              <a:t>past</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 </a:t>
            </a:r>
            <a:r>
              <a:rPr lang="en-US" dirty="0"/>
              <a:t>believe a longer time span (greater than 1 year) is required because some Users/collaborators now split their time between experiments in Hall A, Hall C or others</a:t>
            </a:r>
            <a:r>
              <a:rPr lang="en-US" dirty="0" smtClean="0"/>
              <a:t>.</a:t>
            </a:r>
            <a:endParaRPr lang="en-US" dirty="0"/>
          </a:p>
        </p:txBody>
      </p:sp>
    </p:spTree>
    <p:extLst>
      <p:ext uri="{BB962C8B-B14F-4D97-AF65-F5344CB8AC3E}">
        <p14:creationId xmlns:p14="http://schemas.microsoft.com/office/powerpoint/2010/main" val="363897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en-US" smtClean="0"/>
              <a:t>6</a:t>
            </a:fld>
            <a:endParaRPr lang="en-US" dirty="0"/>
          </a:p>
        </p:txBody>
      </p:sp>
      <p:sp>
        <p:nvSpPr>
          <p:cNvPr id="6" name="TextBox 5"/>
          <p:cNvSpPr txBox="1"/>
          <p:nvPr/>
        </p:nvSpPr>
        <p:spPr>
          <a:xfrm>
            <a:off x="251520" y="116632"/>
            <a:ext cx="8640960" cy="523220"/>
          </a:xfrm>
          <a:prstGeom prst="rect">
            <a:avLst/>
          </a:prstGeom>
          <a:noFill/>
        </p:spPr>
        <p:txBody>
          <a:bodyPr wrap="square" rtlCol="0">
            <a:spAutoFit/>
          </a:bodyPr>
          <a:lstStyle/>
          <a:p>
            <a:pPr algn="ctr"/>
            <a:r>
              <a:rPr lang="en-US" sz="2800" dirty="0" smtClean="0">
                <a:solidFill>
                  <a:srgbClr val="FF0000"/>
                </a:solidFill>
              </a:rPr>
              <a:t>Membership: CC consensus and proposals</a:t>
            </a:r>
            <a:endParaRPr lang="en-US" sz="2800" dirty="0">
              <a:solidFill>
                <a:srgbClr val="FF0000"/>
              </a:solidFill>
            </a:endParaRPr>
          </a:p>
        </p:txBody>
      </p:sp>
      <p:cxnSp>
        <p:nvCxnSpPr>
          <p:cNvPr id="7" name="Straight Connector 6"/>
          <p:cNvCxnSpPr/>
          <p:nvPr/>
        </p:nvCxnSpPr>
        <p:spPr>
          <a:xfrm>
            <a:off x="251520" y="692696"/>
            <a:ext cx="8640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5536" y="1052736"/>
            <a:ext cx="8568952" cy="923330"/>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FF0000"/>
                </a:solidFill>
              </a:rPr>
              <a:t>Goal:</a:t>
            </a:r>
            <a:r>
              <a:rPr lang="en-US" dirty="0" smtClean="0"/>
              <a:t> have a reliable list of members (updated email, institution, position, </a:t>
            </a:r>
            <a:r>
              <a:rPr lang="en-US" dirty="0" err="1" smtClean="0"/>
              <a:t>etc</a:t>
            </a:r>
            <a:r>
              <a:rPr lang="en-US" dirty="0" smtClean="0"/>
              <a:t>)</a:t>
            </a:r>
          </a:p>
          <a:p>
            <a:pPr marL="285750" indent="-285750">
              <a:buFont typeface="Wingdings" panose="05000000000000000000" pitchFamily="2" charset="2"/>
              <a:buChar char="Ø"/>
            </a:pPr>
            <a:r>
              <a:rPr lang="en-US" dirty="0" smtClean="0"/>
              <a:t>Survey results show that a </a:t>
            </a:r>
            <a:r>
              <a:rPr lang="en-US" dirty="0" smtClean="0">
                <a:solidFill>
                  <a:srgbClr val="00B050"/>
                </a:solidFill>
              </a:rPr>
              <a:t>strict membership requirement is not demanded by the majority of the Collaboration</a:t>
            </a:r>
          </a:p>
        </p:txBody>
      </p:sp>
      <p:sp>
        <p:nvSpPr>
          <p:cNvPr id="9" name="TextBox 8"/>
          <p:cNvSpPr txBox="1"/>
          <p:nvPr/>
        </p:nvSpPr>
        <p:spPr>
          <a:xfrm>
            <a:off x="251520" y="2348880"/>
            <a:ext cx="8640960" cy="3139321"/>
          </a:xfrm>
          <a:prstGeom prst="rect">
            <a:avLst/>
          </a:prstGeom>
          <a:noFill/>
        </p:spPr>
        <p:txBody>
          <a:bodyPr wrap="square" rtlCol="0">
            <a:spAutoFit/>
          </a:bodyPr>
          <a:lstStyle/>
          <a:p>
            <a:r>
              <a:rPr lang="en-US" b="1" dirty="0" smtClean="0">
                <a:solidFill>
                  <a:srgbClr val="2508F8"/>
                </a:solidFill>
              </a:rPr>
              <a:t>Proposal:</a:t>
            </a:r>
          </a:p>
          <a:p>
            <a:endParaRPr lang="en-US" b="1" dirty="0" smtClean="0">
              <a:solidFill>
                <a:srgbClr val="2508F8"/>
              </a:solidFill>
            </a:endParaRPr>
          </a:p>
          <a:p>
            <a:pPr marL="285750" indent="-285750">
              <a:buFont typeface="Wingdings" panose="05000000000000000000" pitchFamily="2" charset="2"/>
              <a:buChar char="Ø"/>
            </a:pPr>
            <a:r>
              <a:rPr lang="en-US" dirty="0" smtClean="0"/>
              <a:t>Members will be required every year to fill an online form, confirming their institution, email, etc.</a:t>
            </a:r>
          </a:p>
          <a:p>
            <a:pPr marL="285750" indent="-285750">
              <a:buFont typeface="Wingdings" panose="05000000000000000000" pitchFamily="2" charset="2"/>
              <a:buChar char="Ø"/>
            </a:pPr>
            <a:r>
              <a:rPr lang="en-US" dirty="0" smtClean="0"/>
              <a:t>After several personal reminders to those who do not fill the form, the member will be temporarily taken out of the Hall A roster for the following year.</a:t>
            </a:r>
          </a:p>
          <a:p>
            <a:pPr marL="285750" indent="-285750">
              <a:buFont typeface="Wingdings" panose="05000000000000000000" pitchFamily="2" charset="2"/>
              <a:buChar char="Ø"/>
            </a:pPr>
            <a:r>
              <a:rPr lang="en-US" dirty="0" smtClean="0"/>
              <a:t>After several years without response to any reminder, the Collaborator will be taken out of the roster definitively.</a:t>
            </a:r>
          </a:p>
          <a:p>
            <a:endParaRPr lang="en-US" dirty="0" smtClean="0"/>
          </a:p>
          <a:p>
            <a:r>
              <a:rPr lang="en-US" i="1" dirty="0" smtClean="0"/>
              <a:t>The CC will make every effort to make sure that the Collaborator is contacted at the right email address (i.e. by contacting other members of the same institution, etc.)</a:t>
            </a:r>
            <a:endParaRPr lang="en-US" i="1" dirty="0"/>
          </a:p>
        </p:txBody>
      </p:sp>
    </p:spTree>
    <p:extLst>
      <p:ext uri="{BB962C8B-B14F-4D97-AF65-F5344CB8AC3E}">
        <p14:creationId xmlns:p14="http://schemas.microsoft.com/office/powerpoint/2010/main" val="78048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7</a:t>
            </a:fld>
            <a:endParaRPr lang="fr-F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7765" y="-99392"/>
            <a:ext cx="6782747" cy="3877216"/>
          </a:xfrm>
          <a:prstGeom prst="rect">
            <a:avLst/>
          </a:prstGeom>
        </p:spPr>
      </p:pic>
      <p:sp>
        <p:nvSpPr>
          <p:cNvPr id="6" name="TextBox 5"/>
          <p:cNvSpPr txBox="1"/>
          <p:nvPr/>
        </p:nvSpPr>
        <p:spPr>
          <a:xfrm>
            <a:off x="0" y="3715866"/>
            <a:ext cx="9144000" cy="3385542"/>
          </a:xfrm>
          <a:prstGeom prst="rect">
            <a:avLst/>
          </a:prstGeom>
          <a:noFill/>
        </p:spPr>
        <p:txBody>
          <a:bodyPr wrap="square" rtlCol="0">
            <a:spAutoFit/>
          </a:bodyPr>
          <a:lstStyle/>
          <a:p>
            <a:pPr marL="285750" indent="-285750">
              <a:buFont typeface="Wingdings" panose="05000000000000000000" pitchFamily="2" charset="2"/>
              <a:buChar char="Ø"/>
            </a:pPr>
            <a:r>
              <a:rPr lang="en-US" sz="1400" dirty="0">
                <a:latin typeface="Comic Sans MS" panose="030F0702030302020204" pitchFamily="66" charset="0"/>
              </a:rPr>
              <a:t>Require a minimum number of shifts per year independent of authorship </a:t>
            </a:r>
            <a:r>
              <a:rPr lang="en-US" sz="1400" dirty="0" smtClean="0">
                <a:latin typeface="Comic Sans MS" panose="030F0702030302020204" pitchFamily="66" charset="0"/>
              </a:rPr>
              <a:t>requirements</a:t>
            </a:r>
          </a:p>
          <a:p>
            <a:pPr marL="285750" indent="-285750">
              <a:buFont typeface="Wingdings" panose="05000000000000000000" pitchFamily="2" charset="2"/>
              <a:buChar char="Ø"/>
            </a:pPr>
            <a:r>
              <a:rPr lang="en-US" sz="1400" dirty="0">
                <a:solidFill>
                  <a:srgbClr val="0070C0"/>
                </a:solidFill>
                <a:latin typeface="Comic Sans MS" panose="030F0702030302020204" pitchFamily="66" charset="0"/>
              </a:rPr>
              <a:t>I</a:t>
            </a:r>
            <a:r>
              <a:rPr lang="en-US" sz="1400" dirty="0" smtClean="0">
                <a:solidFill>
                  <a:srgbClr val="0070C0"/>
                </a:solidFill>
                <a:latin typeface="Comic Sans MS" panose="030F0702030302020204" pitchFamily="66" charset="0"/>
              </a:rPr>
              <a:t>ncrease </a:t>
            </a:r>
            <a:r>
              <a:rPr lang="en-US" sz="1400" dirty="0">
                <a:solidFill>
                  <a:srgbClr val="0070C0"/>
                </a:solidFill>
                <a:latin typeface="Comic Sans MS" panose="030F0702030302020204" pitchFamily="66" charset="0"/>
              </a:rPr>
              <a:t>the minimum number of shifts required for authorship and increase the recognition of owl/swing shifts (weight swing 1.5 and owl 2, for instance</a:t>
            </a:r>
            <a:r>
              <a:rPr lang="en-US" sz="1400" dirty="0" smtClean="0">
                <a:solidFill>
                  <a:srgbClr val="0070C0"/>
                </a:solidFill>
                <a:latin typeface="Comic Sans MS" panose="030F0702030302020204" pitchFamily="66" charset="0"/>
              </a:rPr>
              <a:t>).</a:t>
            </a:r>
          </a:p>
          <a:p>
            <a:pPr marL="285750" indent="-285750">
              <a:buFont typeface="Wingdings" panose="05000000000000000000" pitchFamily="2" charset="2"/>
              <a:buChar char="Ø"/>
            </a:pPr>
            <a:r>
              <a:rPr lang="en-US" sz="1400" dirty="0" smtClean="0">
                <a:latin typeface="Comic Sans MS" panose="030F0702030302020204" pitchFamily="66" charset="0"/>
              </a:rPr>
              <a:t>Make </a:t>
            </a:r>
            <a:r>
              <a:rPr lang="en-US" sz="1400" dirty="0">
                <a:latin typeface="Comic Sans MS" panose="030F0702030302020204" pitchFamily="66" charset="0"/>
              </a:rPr>
              <a:t>it compulsory to have already taken at least a couple of shifts (5 ?) "recently" (either a number of months limit, or briefly testing the knowledge of the shift leader about basic things to do during the shift) before being allowed to be shift leader</a:t>
            </a:r>
            <a:r>
              <a:rPr lang="en-US" sz="1400" dirty="0" smtClean="0">
                <a:latin typeface="Comic Sans MS" panose="030F0702030302020204" pitchFamily="66" charset="0"/>
              </a:rPr>
              <a:t>.</a:t>
            </a:r>
          </a:p>
          <a:p>
            <a:pPr marL="285750" indent="-285750">
              <a:buFont typeface="Wingdings" panose="05000000000000000000" pitchFamily="2" charset="2"/>
              <a:buChar char="Ø"/>
            </a:pPr>
            <a:r>
              <a:rPr lang="en-US" sz="1400" dirty="0">
                <a:solidFill>
                  <a:srgbClr val="0070C0"/>
                </a:solidFill>
                <a:latin typeface="Comic Sans MS" panose="030F0702030302020204" pitchFamily="66" charset="0"/>
              </a:rPr>
              <a:t>It would be great to have general training session for shifts (SL, data taking, general information for the experiment that would help people having some ideas what they need to pay attention on </a:t>
            </a:r>
            <a:r>
              <a:rPr lang="en-US" sz="1400" dirty="0" smtClean="0">
                <a:solidFill>
                  <a:srgbClr val="0070C0"/>
                </a:solidFill>
                <a:latin typeface="Comic Sans MS" panose="030F0702030302020204" pitchFamily="66" charset="0"/>
              </a:rPr>
              <a:t>especially)</a:t>
            </a:r>
          </a:p>
          <a:p>
            <a:pPr marL="285750" indent="-285750">
              <a:buFont typeface="Wingdings" panose="05000000000000000000" pitchFamily="2" charset="2"/>
              <a:buChar char="Ø"/>
            </a:pPr>
            <a:r>
              <a:rPr lang="en-US" sz="1400" dirty="0" smtClean="0">
                <a:latin typeface="Comic Sans MS" panose="030F0702030302020204" pitchFamily="66" charset="0"/>
              </a:rPr>
              <a:t>Having </a:t>
            </a:r>
            <a:r>
              <a:rPr lang="en-US" sz="1400" dirty="0">
                <a:latin typeface="Comic Sans MS" panose="030F0702030302020204" pitchFamily="66" charset="0"/>
              </a:rPr>
              <a:t>an institutional quota would force people who are not interested in the current experiment send students for shift to remain in good standing. </a:t>
            </a:r>
            <a:endParaRPr lang="en-US" sz="1400" dirty="0" smtClean="0">
              <a:latin typeface="Comic Sans MS" panose="030F0702030302020204" pitchFamily="66" charset="0"/>
            </a:endParaRPr>
          </a:p>
          <a:p>
            <a:pPr marL="285750" indent="-285750">
              <a:buFont typeface="Wingdings" panose="05000000000000000000" pitchFamily="2" charset="2"/>
              <a:buChar char="Ø"/>
            </a:pPr>
            <a:r>
              <a:rPr lang="en-US" sz="1400" dirty="0" smtClean="0">
                <a:solidFill>
                  <a:srgbClr val="0070C0"/>
                </a:solidFill>
                <a:latin typeface="Comic Sans MS" panose="030F0702030302020204" pitchFamily="66" charset="0"/>
              </a:rPr>
              <a:t>Graduate </a:t>
            </a:r>
            <a:r>
              <a:rPr lang="en-US" sz="1400" dirty="0">
                <a:solidFill>
                  <a:srgbClr val="0070C0"/>
                </a:solidFill>
                <a:latin typeface="Comic Sans MS" panose="030F0702030302020204" pitchFamily="66" charset="0"/>
              </a:rPr>
              <a:t>students should not take weekday "day" shifts, so that more slots are open for faculty during those times</a:t>
            </a:r>
            <a:r>
              <a:rPr lang="en-US" sz="1400" dirty="0" smtClean="0">
                <a:solidFill>
                  <a:srgbClr val="0070C0"/>
                </a:solidFill>
                <a:latin typeface="Comic Sans MS" panose="030F0702030302020204" pitchFamily="66" charset="0"/>
              </a:rPr>
              <a:t>.</a:t>
            </a:r>
          </a:p>
          <a:p>
            <a:pPr marL="285750" indent="-285750">
              <a:buFont typeface="Wingdings" panose="05000000000000000000" pitchFamily="2" charset="2"/>
              <a:buChar char="Ø"/>
            </a:pPr>
            <a:r>
              <a:rPr lang="en-US" sz="1400" dirty="0">
                <a:latin typeface="Comic Sans MS" panose="030F0702030302020204" pitchFamily="66" charset="0"/>
              </a:rPr>
              <a:t>Perhaps consider staggering the SL/TO schedules</a:t>
            </a:r>
            <a:r>
              <a:rPr lang="en-US" sz="1400" dirty="0" smtClean="0">
                <a:latin typeface="Comic Sans MS" panose="030F0702030302020204" pitchFamily="66" charset="0"/>
              </a:rPr>
              <a:t>?</a:t>
            </a:r>
          </a:p>
          <a:p>
            <a:pPr marL="285750" indent="-285750">
              <a:buFont typeface="Wingdings" panose="05000000000000000000" pitchFamily="2" charset="2"/>
              <a:buChar char="Ø"/>
            </a:pPr>
            <a:r>
              <a:rPr lang="en-US" sz="1400" dirty="0">
                <a:solidFill>
                  <a:srgbClr val="0070C0"/>
                </a:solidFill>
                <a:latin typeface="Comic Sans MS" panose="030F0702030302020204" pitchFamily="66" charset="0"/>
              </a:rPr>
              <a:t>Consider remote shifts; data monitoring could be done remotely</a:t>
            </a:r>
            <a:r>
              <a:rPr lang="en-US" sz="1400" dirty="0" smtClean="0">
                <a:solidFill>
                  <a:srgbClr val="0070C0"/>
                </a:solidFill>
                <a:latin typeface="Comic Sans MS" panose="030F0702030302020204" pitchFamily="66" charset="0"/>
              </a:rPr>
              <a:t>.</a:t>
            </a:r>
          </a:p>
          <a:p>
            <a:pPr marL="285750" indent="-285750">
              <a:buFont typeface="Wingdings" panose="05000000000000000000" pitchFamily="2" charset="2"/>
              <a:buChar char="Ø"/>
            </a:pPr>
            <a:endParaRPr lang="fr-FR"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5" y="1700808"/>
            <a:ext cx="3528392" cy="1656184"/>
          </a:xfrm>
          <a:prstGeom prst="rect">
            <a:avLst/>
          </a:prstGeom>
        </p:spPr>
      </p:pic>
    </p:spTree>
    <p:extLst>
      <p:ext uri="{BB962C8B-B14F-4D97-AF65-F5344CB8AC3E}">
        <p14:creationId xmlns:p14="http://schemas.microsoft.com/office/powerpoint/2010/main" val="388613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en-US" smtClean="0"/>
              <a:t>8</a:t>
            </a:fld>
            <a:endParaRPr lang="en-US" dirty="0"/>
          </a:p>
        </p:txBody>
      </p:sp>
      <p:sp>
        <p:nvSpPr>
          <p:cNvPr id="6" name="TextBox 5"/>
          <p:cNvSpPr txBox="1"/>
          <p:nvPr/>
        </p:nvSpPr>
        <p:spPr>
          <a:xfrm>
            <a:off x="251520" y="116632"/>
            <a:ext cx="8640960" cy="523220"/>
          </a:xfrm>
          <a:prstGeom prst="rect">
            <a:avLst/>
          </a:prstGeom>
          <a:noFill/>
        </p:spPr>
        <p:txBody>
          <a:bodyPr wrap="square" rtlCol="0">
            <a:spAutoFit/>
          </a:bodyPr>
          <a:lstStyle/>
          <a:p>
            <a:pPr algn="ctr"/>
            <a:r>
              <a:rPr lang="en-US" sz="2800" dirty="0" smtClean="0">
                <a:solidFill>
                  <a:srgbClr val="FF0000"/>
                </a:solidFill>
              </a:rPr>
              <a:t>Experiment running: CC consensus and proposals</a:t>
            </a:r>
            <a:endParaRPr lang="en-US" sz="2800" dirty="0">
              <a:solidFill>
                <a:srgbClr val="FF0000"/>
              </a:solidFill>
            </a:endParaRPr>
          </a:p>
        </p:txBody>
      </p:sp>
      <p:cxnSp>
        <p:nvCxnSpPr>
          <p:cNvPr id="7" name="Straight Connector 6"/>
          <p:cNvCxnSpPr/>
          <p:nvPr/>
        </p:nvCxnSpPr>
        <p:spPr>
          <a:xfrm>
            <a:off x="251520" y="692696"/>
            <a:ext cx="86409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5536" y="1052736"/>
            <a:ext cx="8568952"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Collaborators take as many shifts as they consider appropriate or are able to</a:t>
            </a:r>
          </a:p>
        </p:txBody>
      </p:sp>
      <p:sp>
        <p:nvSpPr>
          <p:cNvPr id="9" name="TextBox 8"/>
          <p:cNvSpPr txBox="1"/>
          <p:nvPr/>
        </p:nvSpPr>
        <p:spPr>
          <a:xfrm>
            <a:off x="251520" y="2348880"/>
            <a:ext cx="8640960" cy="1754326"/>
          </a:xfrm>
          <a:prstGeom prst="rect">
            <a:avLst/>
          </a:prstGeom>
          <a:noFill/>
        </p:spPr>
        <p:txBody>
          <a:bodyPr wrap="square" rtlCol="0">
            <a:spAutoFit/>
          </a:bodyPr>
          <a:lstStyle/>
          <a:p>
            <a:r>
              <a:rPr lang="en-US" b="1" dirty="0" smtClean="0">
                <a:solidFill>
                  <a:srgbClr val="2508F8"/>
                </a:solidFill>
              </a:rPr>
              <a:t>Proposal:</a:t>
            </a:r>
          </a:p>
          <a:p>
            <a:endParaRPr lang="en-US" b="1" dirty="0" smtClean="0">
              <a:solidFill>
                <a:srgbClr val="2508F8"/>
              </a:solidFill>
            </a:endParaRPr>
          </a:p>
          <a:p>
            <a:pPr marL="285750" indent="-285750">
              <a:buFont typeface="Wingdings" panose="05000000000000000000" pitchFamily="2" charset="2"/>
              <a:buChar char="Ø"/>
            </a:pPr>
            <a:r>
              <a:rPr lang="en-US" dirty="0" smtClean="0"/>
              <a:t>An increased of the number of shifts required for authorship could be a way to fill the shift schedule more easily</a:t>
            </a:r>
          </a:p>
          <a:p>
            <a:pPr marL="285750" indent="-285750">
              <a:buFont typeface="Wingdings" panose="05000000000000000000" pitchFamily="2" charset="2"/>
              <a:buChar char="Ø"/>
            </a:pPr>
            <a:r>
              <a:rPr lang="en-US" dirty="0" smtClean="0"/>
              <a:t>“Shift training” session could be organized more formally</a:t>
            </a:r>
          </a:p>
          <a:p>
            <a:pPr marL="285750" indent="-285750">
              <a:buFont typeface="Wingdings" panose="05000000000000000000" pitchFamily="2" charset="2"/>
              <a:buChar char="Ø"/>
            </a:pPr>
            <a:r>
              <a:rPr lang="en-US" dirty="0" smtClean="0"/>
              <a:t>TO shift position could be shared with other shift responsibilities</a:t>
            </a:r>
            <a:endParaRPr lang="en-US" dirty="0"/>
          </a:p>
        </p:txBody>
      </p:sp>
    </p:spTree>
    <p:extLst>
      <p:ext uri="{BB962C8B-B14F-4D97-AF65-F5344CB8AC3E}">
        <p14:creationId xmlns:p14="http://schemas.microsoft.com/office/powerpoint/2010/main" val="32199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785E19F-0ABC-4CD7-8D00-E8C668F5902F}" type="slidenum">
              <a:rPr lang="fr-FR" smtClean="0"/>
              <a:t>9</a:t>
            </a:fld>
            <a:endParaRPr lang="fr-F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0158" y="-39449"/>
            <a:ext cx="6601746" cy="3677163"/>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3792886"/>
            <a:ext cx="6030167" cy="2857899"/>
          </a:xfrm>
          <a:prstGeom prst="rect">
            <a:avLst/>
          </a:prstGeom>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7" y="1700807"/>
            <a:ext cx="3989689" cy="1656185"/>
          </a:xfrm>
          <a:prstGeom prst="rect">
            <a:avLst/>
          </a:prstGeom>
        </p:spPr>
      </p:pic>
    </p:spTree>
    <p:extLst>
      <p:ext uri="{BB962C8B-B14F-4D97-AF65-F5344CB8AC3E}">
        <p14:creationId xmlns:p14="http://schemas.microsoft.com/office/powerpoint/2010/main" val="2493358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1709</Words>
  <Application>Microsoft Office PowerPoint</Application>
  <PresentationFormat>On-screen Show (4:3)</PresentationFormat>
  <Paragraphs>129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New members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dc:creator>
  <cp:lastModifiedBy>JLab Conference Guest Account</cp:lastModifiedBy>
  <cp:revision>43</cp:revision>
  <dcterms:created xsi:type="dcterms:W3CDTF">2014-11-20T03:02:12Z</dcterms:created>
  <dcterms:modified xsi:type="dcterms:W3CDTF">2017-01-19T17:15:58Z</dcterms:modified>
</cp:coreProperties>
</file>